
<file path=[Content_Types].xml><?xml version="1.0" encoding="utf-8"?>
<Types xmlns="http://schemas.openxmlformats.org/package/2006/content-types">
  <Default ContentType="application/xml" Extension="xml"/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slideMaster+xml" PartName="/ppt/slideMasters/slideMaster1.xml"/>
  <Override ContentType="application/vnd.openxmlformats-officedocument.presentationml.notesMaster+xml" PartName="/ppt/notesMasters/notes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viewProps+xml" PartName="/ppt/viewProps1.xml"/>
  <Override ContentType="application/vnd.openxmlformats-officedocument.presentationml.slide+xml" PartName="/ppt/slides/slide34.xml"/>
  <Override ContentType="application/vnd.openxmlformats-officedocument.presentationml.slide+xml" PartName="/ppt/slides/slide10.xml"/>
  <Override ContentType="application/vnd.openxmlformats-officedocument.presentationml.slide+xml" PartName="/ppt/slides/slide8.xml"/>
  <Override ContentType="application/vnd.openxmlformats-officedocument.presentationml.slide+xml" PartName="/ppt/slides/slide16.xml"/>
  <Override ContentType="application/vnd.openxmlformats-officedocument.presentationml.slide+xml" PartName="/ppt/slides/slide13.xml"/>
  <Override ContentType="application/vnd.openxmlformats-officedocument.presentationml.slide+xml" PartName="/ppt/slides/slide27.xml"/>
  <Override ContentType="application/vnd.openxmlformats-officedocument.presentationml.slide+xml" PartName="/ppt/slides/slide23.xml"/>
  <Override ContentType="application/vnd.openxmlformats-officedocument.presentationml.slide+xml" PartName="/ppt/slides/slide19.xml"/>
  <Override ContentType="application/vnd.openxmlformats-officedocument.presentationml.slide+xml" PartName="/ppt/slides/slide30.xml"/>
  <Override ContentType="application/vnd.openxmlformats-officedocument.presentationml.slide+xml" PartName="/ppt/slides/slide5.xml"/>
  <Override ContentType="application/vnd.openxmlformats-officedocument.presentationml.slide+xml" PartName="/ppt/slides/slide25.xml"/>
  <Override ContentType="application/vnd.openxmlformats-officedocument.presentationml.slide+xml" PartName="/ppt/slides/slide2.xml"/>
  <Override ContentType="application/vnd.openxmlformats-officedocument.presentationml.slide+xml" PartName="/ppt/slides/slide33.xml"/>
  <Override ContentType="application/vnd.openxmlformats-officedocument.presentationml.slide+xml" PartName="/ppt/slides/slide31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7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35.xml"/>
  <Override ContentType="application/vnd.openxmlformats-officedocument.presentationml.slide+xml" PartName="/ppt/slides/slide22.xml"/>
  <Override ContentType="application/vnd.openxmlformats-officedocument.presentationml.slide+xml" PartName="/ppt/slides/slide36.xml"/>
  <Override ContentType="application/vnd.openxmlformats-officedocument.presentationml.slide+xml" PartName="/ppt/slides/slide28.xml"/>
  <Override ContentType="application/vnd.openxmlformats-officedocument.presentationml.slide+xml" PartName="/ppt/slides/slide26.xml"/>
  <Override ContentType="application/vnd.openxmlformats-officedocument.presentationml.slide+xml" PartName="/ppt/slides/slide15.xml"/>
  <Override ContentType="application/vnd.openxmlformats-officedocument.presentationml.slide+xml" PartName="/ppt/slides/slide32.xml"/>
  <Override ContentType="application/vnd.openxmlformats-officedocument.presentationml.slide+xml" PartName="/ppt/slides/slide18.xml"/>
  <Override ContentType="application/vnd.openxmlformats-officedocument.presentationml.slide+xml" PartName="/ppt/slides/slide17.xml"/>
  <Override ContentType="application/vnd.openxmlformats-officedocument.presentationml.slide+xml" PartName="/ppt/slides/slide6.xml"/>
  <Override ContentType="application/vnd.openxmlformats-officedocument.presentationml.slide+xml" PartName="/ppt/slides/slide20.xml"/>
  <Override ContentType="application/vnd.openxmlformats-officedocument.presentationml.slide+xml" PartName="/ppt/slides/slide24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9.xml"/>
  <Override ContentType="application/vnd.openxmlformats-officedocument.presentationml.slide+xml" PartName="/ppt/slides/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2" Type="http://schemas.openxmlformats.org/officeDocument/2006/relationships/slide" Target="slides/slide7.xml"/><Relationship Id="rId40" Type="http://schemas.openxmlformats.org/officeDocument/2006/relationships/slide" Target="slides/slide35.xml"/><Relationship Id="rId28" Type="http://schemas.openxmlformats.org/officeDocument/2006/relationships/slide" Target="slides/slide23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15" Type="http://schemas.openxmlformats.org/officeDocument/2006/relationships/slide" Target="slides/slide10.xml"/><Relationship Id="rId39" Type="http://schemas.openxmlformats.org/officeDocument/2006/relationships/slide" Target="slides/slide34.xml"/><Relationship Id="rId11" Type="http://schemas.openxmlformats.org/officeDocument/2006/relationships/slide" Target="slides/slide6.xml"/><Relationship Id="rId25" Type="http://schemas.openxmlformats.org/officeDocument/2006/relationships/slide" Target="slides/slide20.xml"/><Relationship Id="rId7" Type="http://schemas.openxmlformats.org/officeDocument/2006/relationships/slide" Target="slides/slide2.xml"/><Relationship Id="rId14" Type="http://schemas.openxmlformats.org/officeDocument/2006/relationships/slide" Target="slides/slide9.xml"/><Relationship Id="rId29" Type="http://schemas.openxmlformats.org/officeDocument/2006/relationships/slide" Target="slides/slide24.xml"/><Relationship Id="rId27" Type="http://schemas.openxmlformats.org/officeDocument/2006/relationships/slide" Target="slides/slide22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34" Type="http://schemas.openxmlformats.org/officeDocument/2006/relationships/slide" Target="slides/slide29.xml"/><Relationship Id="rId4" Type="http://schemas.openxmlformats.org/officeDocument/2006/relationships/slideMaster" Target="slideMasters/slideMaster1.xml"/><Relationship Id="rId42" Type="http://schemas.openxmlformats.org/officeDocument/2006/relationships/slide" Target="slides/slide37.xml"/><Relationship Id="rId9" Type="http://schemas.openxmlformats.org/officeDocument/2006/relationships/slide" Target="slides/slide4.xml"/><Relationship Id="rId31" Type="http://schemas.openxmlformats.org/officeDocument/2006/relationships/slide" Target="slides/slide26.xml"/><Relationship Id="rId33" Type="http://schemas.openxmlformats.org/officeDocument/2006/relationships/slide" Target="slides/slide28.xml"/><Relationship Id="rId1" Type="http://schemas.openxmlformats.org/officeDocument/2006/relationships/theme" Target="theme/theme1.xml"/><Relationship Id="rId22" Type="http://schemas.openxmlformats.org/officeDocument/2006/relationships/slide" Target="slides/slide17.xml"/><Relationship Id="rId30" Type="http://schemas.openxmlformats.org/officeDocument/2006/relationships/slide" Target="slides/slide25.xml"/><Relationship Id="rId18" Type="http://schemas.openxmlformats.org/officeDocument/2006/relationships/slide" Target="slides/slide13.xml"/><Relationship Id="rId5" Type="http://schemas.openxmlformats.org/officeDocument/2006/relationships/notesMaster" Target="notesMasters/notesMaster1.xml"/><Relationship Id="rId26" Type="http://schemas.openxmlformats.org/officeDocument/2006/relationships/slide" Target="slides/slide21.xml"/><Relationship Id="rId24" Type="http://schemas.openxmlformats.org/officeDocument/2006/relationships/slide" Target="slides/slide19.xml"/><Relationship Id="rId36" Type="http://schemas.openxmlformats.org/officeDocument/2006/relationships/slide" Target="slides/slide31.xml"/><Relationship Id="rId2" Type="http://schemas.openxmlformats.org/officeDocument/2006/relationships/viewProps" Target="viewProps1.xml"/><Relationship Id="rId21" Type="http://schemas.openxmlformats.org/officeDocument/2006/relationships/slide" Target="slides/slide16.xml"/><Relationship Id="rId23" Type="http://schemas.openxmlformats.org/officeDocument/2006/relationships/slide" Target="slides/slide18.xml"/><Relationship Id="rId32" Type="http://schemas.openxmlformats.org/officeDocument/2006/relationships/slide" Target="slides/slide27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17" Type="http://schemas.openxmlformats.org/officeDocument/2006/relationships/slide" Target="slides/slide12.xml"/><Relationship Id="rId3" Type="http://schemas.openxmlformats.org/officeDocument/2006/relationships/presProps" Target="presProps1.xml"/><Relationship Id="rId6" Type="http://schemas.openxmlformats.org/officeDocument/2006/relationships/slide" Target="slides/slide1.xml"/><Relationship Id="rId37" Type="http://schemas.openxmlformats.org/officeDocument/2006/relationships/slide" Target="slides/slide32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ABB5-6032-4133-A777-87918F2DF9D9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B3447-F243-452B-9E17-F828E8C099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50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B3447-F243-452B-9E17-F828E8C099B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B3447-F243-452B-9E17-F828E8C099B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B3447-F243-452B-9E17-F828E8C099B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918447"/>
            <a:ext cx="7583488" cy="1470025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478306"/>
            <a:ext cx="7583487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3984"/>
            <a:ext cx="9144000" cy="125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4572000" y="4482"/>
            <a:ext cx="457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16200000">
            <a:off x="1086391" y="3365075"/>
            <a:ext cx="6855164" cy="125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4320"/>
            <a:ext cx="3959352" cy="1691640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608" y="264907"/>
            <a:ext cx="3959352" cy="6328186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0801"/>
            <a:ext cx="3959352" cy="320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Font typeface="Calisto MT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70048" y="6356350"/>
            <a:ext cx="1627632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2047" y="6356350"/>
            <a:ext cx="189280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808" y="5738129"/>
            <a:ext cx="758952" cy="576072"/>
          </a:xfrm>
        </p:spPr>
        <p:txBody>
          <a:bodyPr vert="horz" lIns="91440" tIns="45720" rIns="9144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38600"/>
            <a:ext cx="7620000" cy="990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sz="3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 typeface="Calisto MT" pitchFamily="18" charset="0"/>
              <a:buNone/>
            </a:pPr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0" y="265176"/>
            <a:ext cx="8458200" cy="3697224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2000"/>
              </a:spcBef>
              <a:buFont typeface="Calisto MT" pitchFamily="18" charset="0"/>
              <a:buNone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5042647"/>
            <a:ext cx="7620000" cy="1129553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2"/>
          <a:srcRect r="14719"/>
          <a:stretch>
            <a:fillRect/>
          </a:stretch>
        </p:blipFill>
        <p:spPr>
          <a:xfrm>
            <a:off x="0" y="4482"/>
            <a:ext cx="77981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457200"/>
            <a:ext cx="1219200" cy="5668963"/>
          </a:xfrm>
        </p:spPr>
        <p:txBody>
          <a:bodyPr vert="eaVert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457200"/>
            <a:ext cx="6383337" cy="56689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10668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5400000" flipH="1">
            <a:off x="4421262" y="3365075"/>
            <a:ext cx="6855164" cy="125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789081"/>
            <a:ext cx="7583488" cy="1470025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4724400"/>
            <a:ext cx="7583487" cy="1385047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3984"/>
            <a:ext cx="9144000" cy="12501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7371" y="2564085"/>
            <a:ext cx="1789259" cy="1729830"/>
          </a:xfrm>
          <a:prstGeom prst="ellipse">
            <a:avLst/>
          </a:prstGeom>
          <a:noFill/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6984"/>
            <a:ext cx="9144000" cy="125016"/>
          </a:xfrm>
          <a:prstGeom prst="rect">
            <a:avLst/>
          </a:prstGeom>
        </p:spPr>
      </p:pic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3"/>
          <a:srcRect t="66667"/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71800"/>
            <a:ext cx="7583487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4724400"/>
            <a:ext cx="7583487" cy="13984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 typeface="Calisto MT" pitchFamily="18" charset="0"/>
              <a:buNone/>
              <a:defRPr sz="1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11" name="Picture 10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3" y="1828800"/>
            <a:ext cx="3566160" cy="42973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6791" y="1828800"/>
            <a:ext cx="3566160" cy="42973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13" name="Picture 12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524000"/>
            <a:ext cx="3566160" cy="838200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93576"/>
            <a:ext cx="3566160" cy="37325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6791" y="1524000"/>
            <a:ext cx="3566160" cy="838200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6791" y="2393576"/>
            <a:ext cx="3566160" cy="37325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Overlay-FullBackground.jpg"/>
          <p:cNvPicPr>
            <a:picLocks noChangeAspect="1"/>
          </p:cNvPicPr>
          <p:nvPr/>
        </p:nvPicPr>
        <p:blipFill>
          <a:blip r:embed="rId3"/>
          <a:srcRect t="21046"/>
          <a:stretch>
            <a:fillRect/>
          </a:stretch>
        </p:blipFill>
        <p:spPr>
          <a:xfrm>
            <a:off x="0" y="1447800"/>
            <a:ext cx="9144000" cy="541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Full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4572000" y="4482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3049"/>
            <a:ext cx="3962400" cy="1690221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401" y="273050"/>
            <a:ext cx="3959352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5104"/>
            <a:ext cx="3962400" cy="32004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1622612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2047" y="6356350"/>
            <a:ext cx="1891553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808" y="5748338"/>
            <a:ext cx="762000" cy="576262"/>
          </a:xfrm>
        </p:spPr>
        <p:txBody>
          <a:bodyPr vert="horz" lIns="91440" tIns="45720" rIns="9144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16200000">
            <a:off x="1086391" y="3365075"/>
            <a:ext cx="6855164" cy="12501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8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3249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7066A8EE-FBE2-44B3-A394-576A5728E8A6}" type="datetimeFigureOut">
              <a:rPr lang="en-US" smtClean="0"/>
              <a:pPr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047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7D2F6E99-040A-42EB-A4E8-DB0809963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12700" dir="2700000" sx="100500" sy="100500" algn="tl" rotWithShape="0">
              <a:prstClr val="black">
                <a:alpha val="6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Calisto MT" pitchFamily="18" charset="0"/>
        <a:buChar char="•"/>
        <a:defRPr sz="24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Calisto MT" pitchFamily="18" charset="0"/>
        <a:buChar char="•"/>
        <a:defRPr sz="22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Calisto MT" pitchFamily="18" charset="0"/>
        <a:buChar char="•"/>
        <a:defRPr sz="20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Calisto MT" pitchFamily="18" charset="0"/>
        <a:buChar char="•"/>
        <a:defRPr sz="18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Calisto MT" pitchFamily="18" charset="0"/>
        <a:buChar char="•"/>
        <a:defRPr sz="18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5pPr>
      <a:lvl6pPr marL="1711325" indent="-280988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6pPr>
      <a:lvl7pPr marL="2000250" indent="-280988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 smtClean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7pPr>
      <a:lvl8pPr marL="2290763" indent="-280988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8pPr>
      <a:lvl9pPr marL="2571750" indent="-280988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11430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>
                <a:ea typeface="+mj-ea"/>
                <a:cs typeface="+mj-cs"/>
              </a:rPr>
              <a:t>Curriculum </a:t>
            </a:r>
            <a:r>
              <a:rPr lang="en-US" sz="3600" b="1" dirty="0" smtClean="0">
                <a:ea typeface="+mj-ea"/>
                <a:cs typeface="+mj-cs"/>
              </a:rPr>
              <a:t>Vitae</a:t>
            </a:r>
            <a:endParaRPr lang="en-US" sz="3600" dirty="0">
              <a:ea typeface="+mj-ea"/>
              <a:cs typeface="+mj-cs"/>
            </a:endParaRP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76200" y="1347787"/>
            <a:ext cx="9144000" cy="5053013"/>
          </a:xfrm>
        </p:spPr>
        <p:txBody>
          <a:bodyPr>
            <a:noAutofit/>
          </a:bodyPr>
          <a:lstStyle/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dirty="0">
                <a:solidFill>
                  <a:srgbClr val="020000"/>
                </a:solidFill>
                <a:latin typeface="Calibri" charset="0"/>
              </a:rPr>
              <a:t> 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 err="1" smtClean="0">
                <a:solidFill>
                  <a:srgbClr val="020000"/>
                </a:solidFill>
                <a:latin typeface="Calibri" charset="0"/>
              </a:rPr>
              <a:t>Nama</a:t>
            </a:r>
            <a:r>
              <a:rPr lang="en-US" sz="1700" b="1" dirty="0" smtClean="0">
                <a:solidFill>
                  <a:srgbClr val="020000"/>
                </a:solidFill>
                <a:latin typeface="Calibri" charset="0"/>
              </a:rPr>
              <a:t>		: 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Muhammad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Alamsyah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Aziz,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dr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SpOG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(K), KIC,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M.Kes</a:t>
            </a:r>
            <a:endParaRPr lang="en-US" sz="1700" b="1" dirty="0">
              <a:solidFill>
                <a:srgbClr val="020000"/>
              </a:solidFill>
              <a:latin typeface="Calibri" charset="0"/>
            </a:endParaRP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Tempat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/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tgl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lahir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	: Palembang, 3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Januari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1972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Alamat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rumah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   	: Jl.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Mayang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Padmi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no 3 Tatar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Mayang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Sunda</a:t>
            </a:r>
            <a:endParaRPr lang="en-US" sz="1700" b="1" dirty="0">
              <a:solidFill>
                <a:srgbClr val="020000"/>
              </a:solidFill>
              <a:latin typeface="Calibri" charset="0"/>
            </a:endParaRP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		 </a:t>
            </a:r>
            <a:r>
              <a:rPr lang="en-US" sz="1700" b="1" dirty="0" smtClean="0">
                <a:solidFill>
                  <a:srgbClr val="020000"/>
                </a:solidFill>
                <a:latin typeface="Calibri" charset="0"/>
              </a:rPr>
              <a:t> Kota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Baru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Parahyangan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–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Padalarang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–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Jawa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Barat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Pekerjaan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	</a:t>
            </a:r>
            <a:r>
              <a:rPr lang="en-US" sz="1700" b="1" dirty="0" smtClean="0">
                <a:solidFill>
                  <a:srgbClr val="020000"/>
                </a:solidFill>
                <a:latin typeface="Calibri" charset="0"/>
              </a:rPr>
              <a:t>	: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Dokter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spesialias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Obstetri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dan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Ginekologi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Konsultan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Fetomaternal</a:t>
            </a:r>
            <a:endParaRPr lang="en-US" sz="1700" b="1" dirty="0">
              <a:solidFill>
                <a:srgbClr val="020000"/>
              </a:solidFill>
              <a:latin typeface="Calibri" charset="0"/>
            </a:endParaRP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  </a:t>
            </a:r>
            <a:r>
              <a:rPr lang="en-US" sz="1700" b="1" dirty="0" smtClean="0">
                <a:solidFill>
                  <a:srgbClr val="020000"/>
                </a:solidFill>
                <a:latin typeface="Calibri" charset="0"/>
              </a:rPr>
              <a:t>                   </a:t>
            </a:r>
            <a:r>
              <a:rPr lang="en-US" sz="1700" b="1" dirty="0" smtClean="0">
                <a:solidFill>
                  <a:srgbClr val="020000"/>
                </a:solidFill>
                <a:latin typeface="Calibri" charset="0"/>
              </a:rPr>
              <a:t>	  </a:t>
            </a:r>
            <a:r>
              <a:rPr lang="en-US" sz="1700" b="1" dirty="0" err="1" smtClean="0">
                <a:solidFill>
                  <a:srgbClr val="020000"/>
                </a:solidFill>
                <a:latin typeface="Calibri" charset="0"/>
              </a:rPr>
              <a:t>Divisi</a:t>
            </a:r>
            <a:r>
              <a:rPr lang="en-US" sz="1700" b="1" dirty="0" smtClean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Kedokteran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Fetomaternal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Dept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OBGIN FK UNPAD/RSHS Bandung.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Email	</a:t>
            </a:r>
            <a:r>
              <a:rPr lang="en-US" sz="1700" b="1" dirty="0" smtClean="0">
                <a:solidFill>
                  <a:srgbClr val="020000"/>
                </a:solidFill>
                <a:latin typeface="Calibri" charset="0"/>
              </a:rPr>
              <a:t>	: </a:t>
            </a:r>
            <a:r>
              <a:rPr lang="en-US" sz="1700" b="1" u="sng" dirty="0" smtClean="0">
                <a:solidFill>
                  <a:srgbClr val="020000"/>
                </a:solidFill>
                <a:latin typeface="Calibri" charset="0"/>
              </a:rPr>
              <a:t>alamsyahaziz9119</a:t>
            </a:r>
            <a:r>
              <a:rPr lang="en-US" sz="1700" b="1" u="sng" dirty="0">
                <a:solidFill>
                  <a:srgbClr val="020000"/>
                </a:solidFill>
                <a:latin typeface="Calibri" charset="0"/>
              </a:rPr>
              <a:t>@gmail.com</a:t>
            </a:r>
            <a:endParaRPr lang="en-US" sz="1700" b="1" dirty="0">
              <a:solidFill>
                <a:srgbClr val="020000"/>
              </a:solidFill>
              <a:latin typeface="Calibri" charset="0"/>
            </a:endParaRP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HP/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Telpon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	</a:t>
            </a:r>
            <a:r>
              <a:rPr lang="en-US" sz="1700" b="1" dirty="0" smtClean="0">
                <a:solidFill>
                  <a:srgbClr val="020000"/>
                </a:solidFill>
                <a:latin typeface="Calibri" charset="0"/>
              </a:rPr>
              <a:t>: 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HP. 08122178711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Rumah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022-86814743 Kantor 022-2032530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Riwayat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Pendidikan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	: 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1.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Pendidikan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Dokter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Umum</a:t>
            </a:r>
            <a:r>
              <a:rPr lang="en-US" sz="1700" b="1" dirty="0" smtClean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700" b="1" dirty="0" err="1" smtClean="0">
                <a:solidFill>
                  <a:srgbClr val="020000"/>
                </a:solidFill>
                <a:latin typeface="Calibri" charset="0"/>
              </a:rPr>
              <a:t>tahun</a:t>
            </a:r>
            <a:r>
              <a:rPr lang="en-US" sz="1700" b="1" dirty="0" smtClean="0">
                <a:solidFill>
                  <a:srgbClr val="020000"/>
                </a:solidFill>
                <a:latin typeface="Calibri" charset="0"/>
              </a:rPr>
              <a:t> 1997</a:t>
            </a:r>
            <a:endParaRPr lang="en-US" sz="1700" b="1" dirty="0">
              <a:solidFill>
                <a:srgbClr val="020000"/>
              </a:solidFill>
              <a:latin typeface="Calibri" charset="0"/>
            </a:endParaRP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2.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Spesialis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Obstetri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dan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Ginekologi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FK UNPAD/RSHS Bandung, 2006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3.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Konsultan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Fetomaternal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FK UNPAD/RSHS Bandung, 2010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4. Magister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Kesehatan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FK UNPAD/RSHS Bandung, 2006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5.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Pendidikan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Konsultan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Intensive Care FK UNPAD/RSHS Bandung, 2014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6. Fetal Invasive and Prenatal Diagnostic Course, Leiden University, Amsterdam 2011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7. Diploma in Minimal Access Surgery (DMAS), WLH, India, New Delhi 2011 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8. Fellowship in Fetal therapy and Maternal Intensive care, Catholic University of Korea, Seoul 2012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9. Program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Pendidikan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Doktor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(S3)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Universitas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700" b="1" dirty="0" err="1">
                <a:solidFill>
                  <a:srgbClr val="020000"/>
                </a:solidFill>
                <a:latin typeface="Calibri" charset="0"/>
              </a:rPr>
              <a:t>Padjadjaran</a:t>
            </a:r>
            <a:r>
              <a:rPr lang="en-US" sz="1700" b="1" dirty="0">
                <a:solidFill>
                  <a:srgbClr val="020000"/>
                </a:solidFill>
                <a:latin typeface="Calibri" charset="0"/>
              </a:rPr>
              <a:t> Bandung, 2014-sekarang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endParaRPr lang="en-US" sz="1700" b="1" dirty="0">
              <a:solidFill>
                <a:srgbClr val="020000"/>
              </a:solidFill>
              <a:latin typeface="Calibri" charset="0"/>
            </a:endParaRPr>
          </a:p>
        </p:txBody>
      </p:sp>
      <p:pic>
        <p:nvPicPr>
          <p:cNvPr id="14339" name="foto dr Alam.jpg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-22225"/>
            <a:ext cx="1752600" cy="222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41416151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5000" t="4644" r="4167" b="4644"/>
          <a:stretch>
            <a:fillRect/>
          </a:stretch>
        </p:blipFill>
        <p:spPr bwMode="auto">
          <a:xfrm>
            <a:off x="304800" y="1219200"/>
            <a:ext cx="8534400" cy="5408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371600" y="304800"/>
            <a:ext cx="716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333333"/>
                </a:solidFill>
              </a:rPr>
              <a:t>Preterm Birth </a:t>
            </a:r>
            <a:r>
              <a:rPr lang="id-ID" sz="2800" b="1" dirty="0" smtClean="0">
                <a:solidFill>
                  <a:srgbClr val="333333"/>
                </a:solidFill>
              </a:rPr>
              <a:t>b</a:t>
            </a:r>
            <a:r>
              <a:rPr lang="en-US" sz="2800" b="1" dirty="0" smtClean="0">
                <a:solidFill>
                  <a:srgbClr val="333333"/>
                </a:solidFill>
              </a:rPr>
              <a:t>y Country/Gestational Age</a:t>
            </a:r>
          </a:p>
          <a:p>
            <a:pPr algn="r"/>
            <a:r>
              <a:rPr lang="id-ID" sz="1400" i="1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Lancet 379(9832): 2162-2172</a:t>
            </a:r>
            <a:endParaRPr lang="en-US" sz="2800" i="1" dirty="0">
              <a:solidFill>
                <a:srgbClr val="3333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3000"/>
            <a:ext cx="9222140" cy="5714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09600" y="304800"/>
            <a:ext cx="815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b="1" dirty="0" smtClean="0">
                <a:solidFill>
                  <a:srgbClr val="333333"/>
                </a:solidFill>
              </a:rPr>
              <a:t>Long Term Impact Of Preterm Birth On Survivors</a:t>
            </a:r>
          </a:p>
          <a:p>
            <a:pPr algn="r"/>
            <a:r>
              <a:rPr lang="id-ID" sz="1400" i="1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Blencowe et al. Reproductive Health 2013, 10(Suppl 1):S2</a:t>
            </a:r>
            <a:endParaRPr lang="en-US" sz="2800" i="1" dirty="0">
              <a:solidFill>
                <a:srgbClr val="3333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9600" y="228600"/>
            <a:ext cx="800100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333333"/>
                </a:solidFill>
              </a:rPr>
              <a:t>Reducing  of </a:t>
            </a:r>
            <a:r>
              <a:rPr lang="id-ID" sz="2000" b="1" dirty="0" smtClean="0">
                <a:solidFill>
                  <a:srgbClr val="333333"/>
                </a:solidFill>
              </a:rPr>
              <a:t>N</a:t>
            </a:r>
            <a:r>
              <a:rPr lang="en-US" sz="2000" b="1" dirty="0" err="1" smtClean="0">
                <a:solidFill>
                  <a:srgbClr val="333333"/>
                </a:solidFill>
              </a:rPr>
              <a:t>eonatal</a:t>
            </a:r>
            <a:r>
              <a:rPr lang="en-US" sz="2000" b="1" dirty="0" smtClean="0">
                <a:solidFill>
                  <a:srgbClr val="333333"/>
                </a:solidFill>
              </a:rPr>
              <a:t> </a:t>
            </a:r>
            <a:r>
              <a:rPr lang="id-ID" sz="2000" b="1" dirty="0" smtClean="0">
                <a:solidFill>
                  <a:srgbClr val="333333"/>
                </a:solidFill>
              </a:rPr>
              <a:t>M</a:t>
            </a:r>
            <a:r>
              <a:rPr lang="en-US" sz="2000" b="1" dirty="0" err="1" smtClean="0">
                <a:solidFill>
                  <a:srgbClr val="333333"/>
                </a:solidFill>
              </a:rPr>
              <a:t>orbidity</a:t>
            </a:r>
            <a:r>
              <a:rPr lang="en-US" sz="2000" b="1" dirty="0" smtClean="0">
                <a:solidFill>
                  <a:srgbClr val="333333"/>
                </a:solidFill>
              </a:rPr>
              <a:t> and </a:t>
            </a:r>
            <a:endParaRPr lang="id-ID" sz="2000" b="1" dirty="0" smtClean="0">
              <a:solidFill>
                <a:srgbClr val="333333"/>
              </a:solidFill>
            </a:endParaRPr>
          </a:p>
          <a:p>
            <a:pPr algn="r"/>
            <a:r>
              <a:rPr lang="id-ID" sz="2000" b="1" dirty="0" smtClean="0">
                <a:solidFill>
                  <a:srgbClr val="333333"/>
                </a:solidFill>
              </a:rPr>
              <a:t>S</a:t>
            </a:r>
            <a:r>
              <a:rPr lang="en-US" sz="2000" b="1" dirty="0" err="1" smtClean="0">
                <a:solidFill>
                  <a:srgbClr val="333333"/>
                </a:solidFill>
              </a:rPr>
              <a:t>equences</a:t>
            </a:r>
            <a:r>
              <a:rPr lang="en-US" sz="2000" b="1" dirty="0" smtClean="0">
                <a:solidFill>
                  <a:srgbClr val="333333"/>
                </a:solidFill>
              </a:rPr>
              <a:t> of </a:t>
            </a:r>
            <a:r>
              <a:rPr lang="id-ID" sz="2000" b="1" dirty="0" smtClean="0">
                <a:solidFill>
                  <a:srgbClr val="333333"/>
                </a:solidFill>
              </a:rPr>
              <a:t>D</a:t>
            </a:r>
            <a:r>
              <a:rPr lang="en-US" sz="2000" b="1" dirty="0" err="1" smtClean="0">
                <a:solidFill>
                  <a:srgbClr val="333333"/>
                </a:solidFill>
              </a:rPr>
              <a:t>eath</a:t>
            </a:r>
            <a:r>
              <a:rPr lang="en-US" sz="2000" b="1" dirty="0" smtClean="0">
                <a:solidFill>
                  <a:srgbClr val="333333"/>
                </a:solidFill>
              </a:rPr>
              <a:t>- Through preventing the sequences of parturition</a:t>
            </a:r>
            <a:endParaRPr lang="en-US" sz="2000" b="1" dirty="0">
              <a:solidFill>
                <a:srgbClr val="333333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4038600" y="2362200"/>
            <a:ext cx="1295400" cy="457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4600" y="3048000"/>
            <a:ext cx="4191000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ANTICIPATE/REACT--</a:t>
            </a:r>
            <a:endParaRPr lang="en-US" sz="2800" b="1" dirty="0"/>
          </a:p>
        </p:txBody>
      </p:sp>
      <p:pic>
        <p:nvPicPr>
          <p:cNvPr id="16" name="Picture 2" descr="C:\Users\admin\Pictures\mm.jpg"/>
          <p:cNvPicPr>
            <a:picLocks noChangeAspect="1" noChangeArrowheads="1"/>
          </p:cNvPicPr>
          <p:nvPr/>
        </p:nvPicPr>
        <p:blipFill>
          <a:blip r:embed="rId2"/>
          <a:srcRect l="4474" r="6053"/>
          <a:stretch>
            <a:fillRect/>
          </a:stretch>
        </p:blipFill>
        <p:spPr>
          <a:xfrm>
            <a:off x="1981200" y="3657600"/>
            <a:ext cx="5181600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/>
          <p:cNvSpPr txBox="1"/>
          <p:nvPr/>
        </p:nvSpPr>
        <p:spPr>
          <a:xfrm>
            <a:off x="622300" y="1610380"/>
            <a:ext cx="836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333333"/>
                </a:solidFill>
              </a:rPr>
              <a:t>SOFTENING- RIPENING- DILATION- REPAIR</a:t>
            </a:r>
            <a:endParaRPr lang="en-US" sz="2800" b="1" i="1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526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20000"/>
                </a:solidFill>
              </a:rPr>
              <a:t>FACTORS ASSOCIATED WITH A RISK OF PRETERM BIRTH MAY BE IDETIFIED BEFORE PREGNANCY,AT CONCEPTION AND DURING PREGNANCY</a:t>
            </a:r>
          </a:p>
          <a:p>
            <a:endParaRPr lang="id-ID" sz="2400" b="1" dirty="0" smtClean="0">
              <a:solidFill>
                <a:srgbClr val="020000"/>
              </a:solidFill>
            </a:endParaRPr>
          </a:p>
          <a:p>
            <a:endParaRPr lang="en-US" sz="2400" b="1" dirty="0" smtClean="0">
              <a:solidFill>
                <a:srgbClr val="020000"/>
              </a:solidFill>
            </a:endParaRPr>
          </a:p>
          <a:p>
            <a:pPr>
              <a:buFontTx/>
              <a:buChar char="-"/>
            </a:pPr>
            <a:r>
              <a:rPr lang="en-US" sz="2400" b="1" dirty="0" smtClean="0">
                <a:solidFill>
                  <a:srgbClr val="020000"/>
                </a:solidFill>
              </a:rPr>
              <a:t>PRENATAL CARE : AS EARLY AS POSSIBLE ( 1</a:t>
            </a:r>
            <a:r>
              <a:rPr lang="en-US" sz="2400" b="1" baseline="30000" dirty="0" smtClean="0">
                <a:solidFill>
                  <a:srgbClr val="020000"/>
                </a:solidFill>
              </a:rPr>
              <a:t>St</a:t>
            </a:r>
            <a:r>
              <a:rPr lang="en-US" sz="2400" b="1" dirty="0" smtClean="0">
                <a:solidFill>
                  <a:srgbClr val="020000"/>
                </a:solidFill>
              </a:rPr>
              <a:t> TRIMESTER)</a:t>
            </a:r>
            <a:r>
              <a:rPr lang="en-US" sz="2400" b="1" dirty="0" smtClean="0">
                <a:solidFill>
                  <a:srgbClr val="020000"/>
                </a:solidFill>
                <a:sym typeface="Wingdings" pitchFamily="2" charset="2"/>
              </a:rPr>
              <a:t> IDENTIFIED THE RISKS</a:t>
            </a:r>
            <a:endParaRPr lang="id-ID" sz="2400" b="1" dirty="0" smtClean="0">
              <a:solidFill>
                <a:srgbClr val="020000"/>
              </a:solidFill>
              <a:sym typeface="Wingdings" pitchFamily="2" charset="2"/>
            </a:endParaRPr>
          </a:p>
          <a:p>
            <a:pPr>
              <a:buFontTx/>
              <a:buChar char="-"/>
            </a:pPr>
            <a:r>
              <a:rPr lang="en-US" sz="2400" b="1" dirty="0" smtClean="0">
                <a:solidFill>
                  <a:srgbClr val="020000"/>
                </a:solidFill>
                <a:sym typeface="Wingdings" pitchFamily="2" charset="2"/>
              </a:rPr>
              <a:t>THE SIGNS AND SYMPTOMS OFF PRETERM LABOR SHOULD BE EDUCATED</a:t>
            </a:r>
            <a:endParaRPr lang="id-ID" sz="2400" b="1" dirty="0" smtClean="0">
              <a:solidFill>
                <a:srgbClr val="020000"/>
              </a:solidFill>
              <a:sym typeface="Wingdings" pitchFamily="2" charset="2"/>
            </a:endParaRPr>
          </a:p>
          <a:p>
            <a:pPr>
              <a:buFontTx/>
              <a:buChar char="-"/>
            </a:pPr>
            <a:r>
              <a:rPr lang="en-US" sz="2400" b="1" dirty="0" smtClean="0">
                <a:solidFill>
                  <a:srgbClr val="020000"/>
                </a:solidFill>
                <a:sym typeface="Wingdings" pitchFamily="2" charset="2"/>
              </a:rPr>
              <a:t>SCREENING FOR WOMAN AT RISKS SHOULD BE DONE</a:t>
            </a:r>
            <a:endParaRPr lang="en-US" sz="2400" b="1" dirty="0">
              <a:solidFill>
                <a:srgbClr val="02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52400"/>
            <a:ext cx="6981825" cy="112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4923" r="4000" b="6667"/>
          <a:stretch>
            <a:fillRect/>
          </a:stretch>
        </p:blipFill>
        <p:spPr bwMode="auto">
          <a:xfrm>
            <a:off x="6248400" y="6077465"/>
            <a:ext cx="2514600" cy="475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752599"/>
            <a:ext cx="9220200" cy="5105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514600" y="304800"/>
            <a:ext cx="609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b="1" dirty="0" smtClean="0">
                <a:solidFill>
                  <a:srgbClr val="333333"/>
                </a:solidFill>
              </a:rPr>
              <a:t>Types of Preterm Birth and Risk Factor</a:t>
            </a:r>
          </a:p>
          <a:p>
            <a:pPr algn="r"/>
            <a:r>
              <a:rPr lang="id-ID" sz="1400" i="1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Blencowe et al. Reproductive Health 2013, 10(Suppl 1):S2</a:t>
            </a:r>
            <a:endParaRPr lang="en-US" sz="2800" i="1" dirty="0">
              <a:solidFill>
                <a:srgbClr val="3333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05000"/>
            <a:ext cx="9245600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-152400"/>
            <a:ext cx="7010400" cy="2057400"/>
          </a:xfrm>
          <a:prstGeom prst="roundRect">
            <a:avLst>
              <a:gd name="adj" fmla="val 28758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438399"/>
            <a:ext cx="7914169" cy="4419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76200"/>
            <a:ext cx="7386686" cy="22040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33251"/>
            <a:ext cx="9144000" cy="43485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0"/>
            <a:ext cx="7821561" cy="22196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08"/>
          <a:stretch>
            <a:fillRect/>
          </a:stretch>
        </p:blipFill>
        <p:spPr bwMode="auto">
          <a:xfrm>
            <a:off x="1143000" y="2438400"/>
            <a:ext cx="739140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04800"/>
            <a:ext cx="7391400" cy="1066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676400"/>
            <a:ext cx="7391400" cy="60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42965" y="6172200"/>
            <a:ext cx="3194137" cy="38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Causes 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495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b="1" dirty="0" smtClean="0">
                <a:solidFill>
                  <a:srgbClr val="020000"/>
                </a:solidFill>
              </a:rPr>
              <a:t>Not Completely understood</a:t>
            </a:r>
            <a:endParaRPr lang="id-ID" sz="2400" b="1" dirty="0" smtClean="0">
              <a:solidFill>
                <a:srgbClr val="020000"/>
              </a:solidFill>
            </a:endParaRPr>
          </a:p>
          <a:p>
            <a:pPr>
              <a:spcBef>
                <a:spcPts val="0"/>
              </a:spcBef>
            </a:pPr>
            <a:endParaRPr lang="en-US" sz="2400" b="1" dirty="0" smtClean="0">
              <a:solidFill>
                <a:srgbClr val="02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b="1" dirty="0" smtClean="0">
                <a:solidFill>
                  <a:srgbClr val="020000"/>
                </a:solidFill>
              </a:rPr>
              <a:t>Considered as a syndrome initiated by multiple mechanism or multiple pathway</a:t>
            </a:r>
            <a:endParaRPr lang="id-ID" sz="2400" b="1" dirty="0" smtClean="0">
              <a:solidFill>
                <a:srgbClr val="020000"/>
              </a:solidFill>
            </a:endParaRPr>
          </a:p>
          <a:p>
            <a:pPr>
              <a:spcBef>
                <a:spcPts val="0"/>
              </a:spcBef>
            </a:pPr>
            <a:endParaRPr lang="en-US" sz="2400" b="1" dirty="0" smtClean="0">
              <a:solidFill>
                <a:srgbClr val="02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b="1" dirty="0" smtClean="0">
                <a:solidFill>
                  <a:srgbClr val="020000"/>
                </a:solidFill>
              </a:rPr>
              <a:t>PTB, categorized either </a:t>
            </a:r>
            <a:r>
              <a:rPr lang="en-US" sz="2400" b="1" dirty="0" err="1" smtClean="0">
                <a:solidFill>
                  <a:srgbClr val="020000"/>
                </a:solidFill>
              </a:rPr>
              <a:t>indcated</a:t>
            </a:r>
            <a:r>
              <a:rPr lang="en-US" sz="2400" b="1" dirty="0" smtClean="0">
                <a:solidFill>
                  <a:srgbClr val="020000"/>
                </a:solidFill>
              </a:rPr>
              <a:t> or spontaneous</a:t>
            </a:r>
            <a:endParaRPr lang="id-ID" sz="2400" b="1" dirty="0" smtClean="0">
              <a:solidFill>
                <a:srgbClr val="020000"/>
              </a:solidFill>
            </a:endParaRPr>
          </a:p>
          <a:p>
            <a:pPr>
              <a:spcBef>
                <a:spcPts val="0"/>
              </a:spcBef>
            </a:pPr>
            <a:endParaRPr lang="id-ID" sz="2400" b="1" dirty="0" smtClean="0">
              <a:solidFill>
                <a:srgbClr val="02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b="1" dirty="0" smtClean="0">
                <a:solidFill>
                  <a:srgbClr val="020000"/>
                </a:solidFill>
              </a:rPr>
              <a:t>40% : Idiopathic, 35 % PROM, 25 % Indicated</a:t>
            </a:r>
            <a:endParaRPr lang="id-ID" sz="2400" b="1" dirty="0" smtClean="0">
              <a:solidFill>
                <a:srgbClr val="020000"/>
              </a:solidFill>
            </a:endParaRPr>
          </a:p>
          <a:p>
            <a:pPr>
              <a:spcBef>
                <a:spcPts val="0"/>
              </a:spcBef>
            </a:pPr>
            <a:endParaRPr lang="id-ID" sz="2400" b="1" dirty="0" smtClean="0">
              <a:solidFill>
                <a:srgbClr val="02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b="1" dirty="0" smtClean="0">
                <a:solidFill>
                  <a:srgbClr val="020000"/>
                </a:solidFill>
              </a:rPr>
              <a:t>Dramatic increase over the past 20 </a:t>
            </a:r>
            <a:r>
              <a:rPr lang="en-US" sz="2400" b="1" dirty="0" err="1" smtClean="0">
                <a:solidFill>
                  <a:srgbClr val="020000"/>
                </a:solidFill>
              </a:rPr>
              <a:t>years,particularly</a:t>
            </a:r>
            <a:r>
              <a:rPr lang="en-US" sz="2400" b="1" dirty="0" smtClean="0">
                <a:solidFill>
                  <a:srgbClr val="020000"/>
                </a:solidFill>
              </a:rPr>
              <a:t> Indicated and Near term PTBs ( E/ </a:t>
            </a:r>
            <a:r>
              <a:rPr lang="en-US" sz="2400" b="1" dirty="0" err="1" smtClean="0">
                <a:solidFill>
                  <a:srgbClr val="020000"/>
                </a:solidFill>
              </a:rPr>
              <a:t>ART,multiple</a:t>
            </a:r>
            <a:r>
              <a:rPr lang="en-US" sz="2400" b="1" dirty="0" smtClean="0">
                <a:solidFill>
                  <a:srgbClr val="020000"/>
                </a:solidFill>
              </a:rPr>
              <a:t> </a:t>
            </a:r>
            <a:r>
              <a:rPr lang="en-US" sz="2400" b="1" dirty="0" err="1" smtClean="0">
                <a:solidFill>
                  <a:srgbClr val="020000"/>
                </a:solidFill>
              </a:rPr>
              <a:t>births,woman</a:t>
            </a:r>
            <a:r>
              <a:rPr lang="en-US" sz="2400" b="1" dirty="0" smtClean="0">
                <a:solidFill>
                  <a:srgbClr val="020000"/>
                </a:solidFill>
              </a:rPr>
              <a:t> over 35 year etc) ( Raquij0,2010)</a:t>
            </a:r>
          </a:p>
          <a:p>
            <a:pPr>
              <a:spcBef>
                <a:spcPts val="0"/>
              </a:spcBef>
            </a:pPr>
            <a:endParaRPr lang="en-US" sz="2400" b="1" dirty="0">
              <a:solidFill>
                <a:srgbClr val="02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239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latin typeface="Calibri" charset="0"/>
                <a:ea typeface="+mj-ea"/>
                <a:cs typeface="+mj-cs"/>
              </a:rPr>
              <a:t>Curriculum </a:t>
            </a:r>
            <a:r>
              <a:rPr lang="en-US" b="1" dirty="0" smtClean="0">
                <a:latin typeface="Calibri" charset="0"/>
                <a:ea typeface="+mj-ea"/>
                <a:cs typeface="+mj-cs"/>
              </a:rPr>
              <a:t>Vitae</a:t>
            </a:r>
            <a:endParaRPr lang="en-US" dirty="0">
              <a:latin typeface="Calibri" charset="0"/>
              <a:ea typeface="+mj-ea"/>
              <a:cs typeface="+mj-cs"/>
            </a:endParaRP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853488" cy="5334000"/>
          </a:xfrm>
        </p:spPr>
        <p:txBody>
          <a:bodyPr>
            <a:noAutofit/>
          </a:bodyPr>
          <a:lstStyle/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Riwayat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Pekerjaan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	: 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1.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Dokter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PTT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Kepulauan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Riau, 1998-2001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2.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Asisten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(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Residen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)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Dept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OBGIN FK UNPAD/RSHS Bandung 2002-2006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3.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Staf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Sekjen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Depkes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RI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ditugaskan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di RSUD JAMPANG KULON-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Sukabumi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2006-2008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4.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Staf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Pengajar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Program D3/S2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Kebidanan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FKUP/STIKES Dharma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Husada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Bandung, 2007-sekarang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5.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Staf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OBGIN FK UNPAD/RSHS Bandung, 2008-sekarang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6.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Kepala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Gedung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Diagnostik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/Cardiac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Senter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RSHS, 2015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sd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sekarang</a:t>
            </a:r>
            <a:endParaRPr lang="en-US" sz="1600" b="1" dirty="0">
              <a:solidFill>
                <a:srgbClr val="020000"/>
              </a:solidFill>
              <a:latin typeface="Calibri" charset="0"/>
            </a:endParaRP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endParaRPr lang="en-US" sz="1600" b="1" dirty="0">
              <a:solidFill>
                <a:srgbClr val="020000"/>
              </a:solidFill>
              <a:latin typeface="Calibri" charset="0"/>
            </a:endParaRP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Editor/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/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penulis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buku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: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1.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Buku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Ajar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Kebidanan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Penerbit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Balai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Pustaka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FKUI, Jakarta, 2008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2.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Buku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Penatalaksanaan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Abortus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Berulang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Penerbit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PT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Rafika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Bandung, 2009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3.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Buku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Ajar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Kandungan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Penerbit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Balai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Pustaka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FKUI, Jakarta, 2010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4.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Buku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Prematuritas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Penerbit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PT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Rafika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Bandung 2010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5.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Buku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Penatalaksanaan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Kehamilan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Multifetus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Penerbit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PT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Rafika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Bandung, 2010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6.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Buku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Ajar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Ultranonografi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Obgin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Penerbit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Sagung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Seto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Bandung, 2011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7.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Buku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Obstetri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Emergensi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Editor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dan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Penerbit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Sagung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Seto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Bandung, 2011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8.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Buku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Ajar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Obstetri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Patologi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Penerbit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EGC Jakarta, 2013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9.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Buku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Diagnosis Prenatal, Editor &amp;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Penerbit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Sagung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Seto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Bandung 2014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10.Buku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Penatalaksanaan</a:t>
            </a:r>
            <a:r>
              <a:rPr lang="en-US" sz="1600" b="1" i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Intensif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Obstetri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Penerbit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Sagung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Seto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Bandung 2015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11.Buku Ajar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Obstetri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Intervensi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Alih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Bahasa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Kontributor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,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Penerbit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Sagung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</a:t>
            </a:r>
            <a:r>
              <a:rPr lang="en-US" sz="1600" b="1" dirty="0" err="1">
                <a:solidFill>
                  <a:srgbClr val="020000"/>
                </a:solidFill>
                <a:latin typeface="Calibri" charset="0"/>
              </a:rPr>
              <a:t>Seto</a:t>
            </a:r>
            <a:r>
              <a:rPr lang="en-US" sz="1600" b="1" dirty="0">
                <a:solidFill>
                  <a:srgbClr val="020000"/>
                </a:solidFill>
                <a:latin typeface="Calibri" charset="0"/>
              </a:rPr>
              <a:t> Bandung 2015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</a:pPr>
            <a:r>
              <a:rPr lang="en-US" sz="1600" dirty="0">
                <a:solidFill>
                  <a:srgbClr val="020000"/>
                </a:solidFill>
                <a:latin typeface="Calibri" charset="0"/>
              </a:rPr>
              <a:t> </a:t>
            </a:r>
            <a:endParaRPr lang="en-US" sz="1600" b="1" dirty="0">
              <a:solidFill>
                <a:srgbClr val="02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088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4215" t="3612" r="3045"/>
          <a:stretch>
            <a:fillRect/>
          </a:stretch>
        </p:blipFill>
        <p:spPr bwMode="auto">
          <a:xfrm>
            <a:off x="990600" y="1121786"/>
            <a:ext cx="7239000" cy="4621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371600" y="5334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20000"/>
                </a:solidFill>
              </a:rPr>
              <a:t>The </a:t>
            </a:r>
            <a:r>
              <a:rPr lang="id-ID" sz="2800" b="1" dirty="0" smtClean="0">
                <a:solidFill>
                  <a:srgbClr val="020000"/>
                </a:solidFill>
              </a:rPr>
              <a:t>P</a:t>
            </a:r>
            <a:r>
              <a:rPr lang="en-US" sz="2800" b="1" dirty="0" err="1" smtClean="0">
                <a:solidFill>
                  <a:srgbClr val="020000"/>
                </a:solidFill>
              </a:rPr>
              <a:t>reterm</a:t>
            </a:r>
            <a:r>
              <a:rPr lang="en-US" sz="2800" b="1" dirty="0" smtClean="0">
                <a:solidFill>
                  <a:srgbClr val="020000"/>
                </a:solidFill>
              </a:rPr>
              <a:t> parturition syndrome</a:t>
            </a:r>
            <a:endParaRPr lang="en-US" sz="2800" b="1" dirty="0">
              <a:solidFill>
                <a:srgbClr val="02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867400"/>
            <a:ext cx="731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20000"/>
                </a:solidFill>
              </a:rPr>
              <a:t>GENETICS- ENVIRONMENT INTERACTION</a:t>
            </a:r>
            <a:r>
              <a:rPr lang="en-US" sz="1600" b="1" dirty="0" smtClean="0">
                <a:solidFill>
                  <a:srgbClr val="020000"/>
                </a:solidFill>
                <a:sym typeface="Wingdings" pitchFamily="2" charset="2"/>
              </a:rPr>
              <a:t> SYNDROME</a:t>
            </a:r>
          </a:p>
          <a:p>
            <a:pPr algn="ctr"/>
            <a:endParaRPr lang="en-US" sz="1600" b="1" dirty="0">
              <a:solidFill>
                <a:srgbClr val="02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8840" t="3579" r="2762" b="3356"/>
          <a:stretch>
            <a:fillRect/>
          </a:stretch>
        </p:blipFill>
        <p:spPr bwMode="auto">
          <a:xfrm>
            <a:off x="381000" y="2133600"/>
            <a:ext cx="3917576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7692" t="3636" r="1565" b="3636"/>
          <a:stretch>
            <a:fillRect/>
          </a:stretch>
        </p:blipFill>
        <p:spPr bwMode="auto">
          <a:xfrm>
            <a:off x="4624294" y="2133600"/>
            <a:ext cx="3986306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381000"/>
            <a:ext cx="6400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762999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457201"/>
            <a:ext cx="91440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33333"/>
                </a:solidFill>
              </a:rPr>
              <a:t>FOUR MAIN PATHWAY OF </a:t>
            </a:r>
            <a:r>
              <a:rPr lang="en-US" sz="2400" b="1" dirty="0" smtClean="0">
                <a:solidFill>
                  <a:srgbClr val="333333"/>
                </a:solidFill>
              </a:rPr>
              <a:t>PRETERM </a:t>
            </a:r>
            <a:r>
              <a:rPr lang="en-US" sz="2400" b="1" dirty="0" smtClean="0">
                <a:solidFill>
                  <a:srgbClr val="333333"/>
                </a:solidFill>
              </a:rPr>
              <a:t>LABOR</a:t>
            </a:r>
            <a:endParaRPr lang="en-US" sz="2400" b="1" dirty="0">
              <a:solidFill>
                <a:srgbClr val="333333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6019800"/>
            <a:ext cx="5616763" cy="53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962400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20000"/>
                </a:solidFill>
              </a:rPr>
              <a:t>The Evidences :</a:t>
            </a:r>
          </a:p>
          <a:p>
            <a:pPr marL="342900" indent="-342900">
              <a:buAutoNum type="arabicParenR"/>
            </a:pPr>
            <a:r>
              <a:rPr lang="en-US" b="1" dirty="0" smtClean="0">
                <a:solidFill>
                  <a:srgbClr val="020000"/>
                </a:solidFill>
              </a:rPr>
              <a:t>Intrauterine infection or </a:t>
            </a:r>
            <a:r>
              <a:rPr lang="en-US" b="1" dirty="0" err="1" smtClean="0">
                <a:solidFill>
                  <a:srgbClr val="020000"/>
                </a:solidFill>
              </a:rPr>
              <a:t>admisnitration</a:t>
            </a:r>
            <a:r>
              <a:rPr lang="en-US" b="1" dirty="0" smtClean="0">
                <a:solidFill>
                  <a:srgbClr val="020000"/>
                </a:solidFill>
              </a:rPr>
              <a:t> of microbial product  to pregnant animals</a:t>
            </a: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 PTL/PTB</a:t>
            </a:r>
          </a:p>
          <a:p>
            <a:pPr marL="342900" indent="-342900">
              <a:buAutoNum type="arabicParenR"/>
            </a:pPr>
            <a:r>
              <a:rPr lang="en-US" b="1" dirty="0" err="1" smtClean="0">
                <a:solidFill>
                  <a:srgbClr val="020000"/>
                </a:solidFill>
                <a:sym typeface="Wingdings" pitchFamily="2" charset="2"/>
              </a:rPr>
              <a:t>Extrauterine</a:t>
            </a: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 maternal infection(</a:t>
            </a:r>
            <a:r>
              <a:rPr lang="en-US" b="1" dirty="0" err="1" smtClean="0">
                <a:solidFill>
                  <a:srgbClr val="020000"/>
                </a:solidFill>
                <a:sym typeface="Wingdings" pitchFamily="2" charset="2"/>
              </a:rPr>
              <a:t>malaria,pyelonephritis,periodontal</a:t>
            </a: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020000"/>
                </a:solidFill>
                <a:sym typeface="Wingdings" pitchFamily="2" charset="2"/>
              </a:rPr>
              <a:t>diseases,penumonia</a:t>
            </a: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)</a:t>
            </a:r>
            <a:r>
              <a:rPr lang="en-US" b="1" dirty="0" err="1" smtClean="0">
                <a:solidFill>
                  <a:srgbClr val="020000"/>
                </a:solidFill>
                <a:sym typeface="Wingdings" pitchFamily="2" charset="2"/>
              </a:rPr>
              <a:t>assciated</a:t>
            </a: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 with PTL</a:t>
            </a:r>
          </a:p>
          <a:p>
            <a:pPr marL="342900" indent="-342900">
              <a:buAutoNum type="arabicParenR"/>
            </a:pP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Subclinical intrauterine </a:t>
            </a:r>
            <a:r>
              <a:rPr lang="en-US" b="1" dirty="0" err="1" smtClean="0">
                <a:solidFill>
                  <a:srgbClr val="020000"/>
                </a:solidFill>
                <a:sym typeface="Wingdings" pitchFamily="2" charset="2"/>
              </a:rPr>
              <a:t>infetion</a:t>
            </a: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 associated PTL</a:t>
            </a:r>
          </a:p>
          <a:p>
            <a:pPr marL="342900" indent="-342900">
              <a:buAutoNum type="arabicParenR"/>
            </a:pPr>
            <a:r>
              <a:rPr lang="en-US" b="1" dirty="0" err="1" smtClean="0">
                <a:solidFill>
                  <a:srgbClr val="020000"/>
                </a:solidFill>
                <a:sym typeface="Wingdings" pitchFamily="2" charset="2"/>
              </a:rPr>
              <a:t>Intraamniotic</a:t>
            </a: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rgbClr val="020000"/>
                </a:solidFill>
                <a:sym typeface="Wingdings" pitchFamily="2" charset="2"/>
              </a:rPr>
              <a:t>infectionassociated</a:t>
            </a: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 PTL</a:t>
            </a:r>
          </a:p>
          <a:p>
            <a:pPr marL="342900" indent="-342900">
              <a:buAutoNum type="arabicParenR"/>
            </a:pP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Antibiotics treatment prevent PTL</a:t>
            </a:r>
          </a:p>
          <a:p>
            <a:pPr marL="342900" indent="-342900">
              <a:buAutoNum type="arabicParenR"/>
            </a:pP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Treatment of asymptomatic </a:t>
            </a:r>
            <a:r>
              <a:rPr lang="en-US" b="1" dirty="0" err="1" smtClean="0">
                <a:solidFill>
                  <a:srgbClr val="020000"/>
                </a:solidFill>
                <a:sym typeface="Wingdings" pitchFamily="2" charset="2"/>
              </a:rPr>
              <a:t>bacteriuria</a:t>
            </a:r>
            <a:r>
              <a:rPr lang="en-US" b="1" dirty="0" smtClean="0">
                <a:solidFill>
                  <a:srgbClr val="020000"/>
                </a:solidFill>
                <a:sym typeface="Wingdings" pitchFamily="2" charset="2"/>
              </a:rPr>
              <a:t> prevent PTL</a:t>
            </a:r>
            <a:endParaRPr lang="en-US" b="1" dirty="0">
              <a:solidFill>
                <a:srgbClr val="02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5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33333"/>
                </a:solidFill>
              </a:rPr>
              <a:t>INFECTION- PTL</a:t>
            </a:r>
            <a:endParaRPr lang="en-US" sz="3200" b="1" dirty="0">
              <a:solidFill>
                <a:srgbClr val="333333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19200" y="685800"/>
            <a:ext cx="6705600" cy="3276600"/>
            <a:chOff x="3048000" y="952500"/>
            <a:chExt cx="6096000" cy="32766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/>
            <a:srcRect l="19482" t="2326" r="18824" b="25581"/>
            <a:stretch>
              <a:fillRect/>
            </a:stretch>
          </p:blipFill>
          <p:spPr bwMode="auto">
            <a:xfrm>
              <a:off x="3048000" y="990600"/>
              <a:ext cx="1981200" cy="32324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/>
            <a:srcRect l="3684" t="2290" r="2379" b="6107"/>
            <a:stretch>
              <a:fillRect/>
            </a:stretch>
          </p:blipFill>
          <p:spPr bwMode="auto">
            <a:xfrm>
              <a:off x="5029200" y="952500"/>
              <a:ext cx="4114800" cy="3276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b="2222"/>
          <a:stretch>
            <a:fillRect/>
          </a:stretch>
        </p:blipFill>
        <p:spPr bwMode="auto">
          <a:xfrm>
            <a:off x="990600" y="228600"/>
            <a:ext cx="72771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1211946"/>
            <a:ext cx="4676775" cy="272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0198" y="3847014"/>
            <a:ext cx="4800600" cy="288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556" t="29630" r="14377" b="11111"/>
          <a:stretch>
            <a:fillRect/>
          </a:stretch>
        </p:blipFill>
        <p:spPr bwMode="auto">
          <a:xfrm>
            <a:off x="3886200" y="381000"/>
            <a:ext cx="495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2128" t="3244" r="2128"/>
          <a:stretch>
            <a:fillRect/>
          </a:stretch>
        </p:blipFill>
        <p:spPr bwMode="auto">
          <a:xfrm>
            <a:off x="0" y="1752600"/>
            <a:ext cx="3429000" cy="454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 l="1639" t="5714" r="1639" b="4762"/>
          <a:stretch>
            <a:fillRect/>
          </a:stretch>
        </p:blipFill>
        <p:spPr bwMode="auto">
          <a:xfrm>
            <a:off x="3429000" y="1752599"/>
            <a:ext cx="5715000" cy="4552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b="11111"/>
          <a:stretch>
            <a:fillRect/>
          </a:stretch>
        </p:blipFill>
        <p:spPr bwMode="auto">
          <a:xfrm>
            <a:off x="2362200" y="304800"/>
            <a:ext cx="46196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5716" r="951"/>
          <a:stretch>
            <a:fillRect/>
          </a:stretch>
        </p:blipFill>
        <p:spPr bwMode="auto">
          <a:xfrm>
            <a:off x="940905" y="1177120"/>
            <a:ext cx="7386430" cy="5071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b="12500"/>
          <a:stretch>
            <a:fillRect/>
          </a:stretch>
        </p:blipFill>
        <p:spPr bwMode="auto">
          <a:xfrm>
            <a:off x="4267200" y="1905000"/>
            <a:ext cx="4305300" cy="53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2667000"/>
            <a:ext cx="5427372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3810000"/>
            <a:ext cx="6060183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4483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l="6321" t="14286" b="14286"/>
          <a:stretch>
            <a:fillRect/>
          </a:stretch>
        </p:blipFill>
        <p:spPr bwMode="auto">
          <a:xfrm>
            <a:off x="2514600" y="6452098"/>
            <a:ext cx="5791196" cy="381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 l="3025" t="11364" r="4448"/>
          <a:stretch>
            <a:fillRect/>
          </a:stretch>
        </p:blipFill>
        <p:spPr bwMode="auto">
          <a:xfrm>
            <a:off x="3886200" y="2460812"/>
            <a:ext cx="4953000" cy="378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20000"/>
                </a:solidFill>
              </a:rPr>
              <a:t>SCREENING FOR SPONTANEOUS PRETER</a:t>
            </a:r>
            <a:r>
              <a:rPr lang="id-ID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20000"/>
                </a:solidFill>
              </a:rPr>
              <a:t>M</a:t>
            </a:r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20000"/>
                </a:solidFill>
              </a:rPr>
              <a:t> LABOR  AND DELIVERY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2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295400"/>
            <a:ext cx="8839200" cy="544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800" dirty="0" smtClean="0">
                <a:solidFill>
                  <a:srgbClr val="020000"/>
                </a:solidFill>
              </a:rPr>
              <a:t>Early  detection : Problematic due to </a:t>
            </a:r>
            <a:r>
              <a:rPr lang="en-US" sz="2800" dirty="0" err="1" smtClean="0">
                <a:solidFill>
                  <a:srgbClr val="020000"/>
                </a:solidFill>
              </a:rPr>
              <a:t>symptomps</a:t>
            </a:r>
            <a:r>
              <a:rPr lang="en-US" sz="2800" dirty="0" smtClean="0">
                <a:solidFill>
                  <a:srgbClr val="020000"/>
                </a:solidFill>
              </a:rPr>
              <a:t> &amp; signs vary, multi risk factor</a:t>
            </a:r>
          </a:p>
          <a:p>
            <a:r>
              <a:rPr lang="en-US" sz="2800" dirty="0">
                <a:solidFill>
                  <a:srgbClr val="020000"/>
                </a:solidFill>
              </a:rPr>
              <a:t>-</a:t>
            </a:r>
            <a:r>
              <a:rPr lang="en-US" sz="2800" dirty="0" smtClean="0">
                <a:solidFill>
                  <a:srgbClr val="020000"/>
                </a:solidFill>
              </a:rPr>
              <a:t>Criteria </a:t>
            </a:r>
            <a:r>
              <a:rPr lang="en-US" sz="2800" dirty="0" smtClean="0">
                <a:solidFill>
                  <a:srgbClr val="020000"/>
                </a:solidFill>
              </a:rPr>
              <a:t>: Increasingly and </a:t>
            </a:r>
            <a:r>
              <a:rPr lang="en-US" sz="2800" dirty="0" err="1" smtClean="0">
                <a:solidFill>
                  <a:srgbClr val="020000"/>
                </a:solidFill>
              </a:rPr>
              <a:t>painfull</a:t>
            </a:r>
            <a:r>
              <a:rPr lang="en-US" sz="2800" dirty="0" smtClean="0">
                <a:solidFill>
                  <a:srgbClr val="020000"/>
                </a:solidFill>
              </a:rPr>
              <a:t> </a:t>
            </a:r>
            <a:r>
              <a:rPr lang="en-US" sz="2800" dirty="0" err="1" smtClean="0">
                <a:solidFill>
                  <a:srgbClr val="020000"/>
                </a:solidFill>
              </a:rPr>
              <a:t>contratction</a:t>
            </a:r>
            <a:r>
              <a:rPr lang="en-US" sz="2800" dirty="0" smtClean="0">
                <a:solidFill>
                  <a:srgbClr val="020000"/>
                </a:solidFill>
              </a:rPr>
              <a:t> with progressive effacement and dilation of the cervix </a:t>
            </a:r>
            <a:r>
              <a:rPr lang="en-US" sz="2800" dirty="0" smtClean="0">
                <a:solidFill>
                  <a:srgbClr val="020000"/>
                </a:solidFill>
                <a:sym typeface="Wingdings" pitchFamily="2" charset="2"/>
              </a:rPr>
              <a:t> </a:t>
            </a:r>
            <a:r>
              <a:rPr lang="en-US" sz="2800" dirty="0" err="1" smtClean="0">
                <a:solidFill>
                  <a:srgbClr val="020000"/>
                </a:solidFill>
              </a:rPr>
              <a:t>uterne</a:t>
            </a:r>
            <a:r>
              <a:rPr lang="en-US" sz="2800" dirty="0" smtClean="0">
                <a:solidFill>
                  <a:srgbClr val="020000"/>
                </a:solidFill>
              </a:rPr>
              <a:t> contractions = 1x/10 minute, </a:t>
            </a:r>
            <a:r>
              <a:rPr lang="en-US" sz="2800" dirty="0" err="1" smtClean="0">
                <a:solidFill>
                  <a:srgbClr val="020000"/>
                </a:solidFill>
              </a:rPr>
              <a:t>eff</a:t>
            </a:r>
            <a:r>
              <a:rPr lang="en-US" sz="2800" dirty="0" smtClean="0">
                <a:solidFill>
                  <a:srgbClr val="020000"/>
                </a:solidFill>
              </a:rPr>
              <a:t> 80%, </a:t>
            </a:r>
            <a:r>
              <a:rPr lang="en-US" sz="2800" dirty="0" err="1" smtClean="0">
                <a:solidFill>
                  <a:srgbClr val="020000"/>
                </a:solidFill>
              </a:rPr>
              <a:t>Cx</a:t>
            </a:r>
            <a:r>
              <a:rPr lang="en-US" sz="2800" dirty="0" smtClean="0">
                <a:solidFill>
                  <a:srgbClr val="020000"/>
                </a:solidFill>
              </a:rPr>
              <a:t> dilation  3cm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020000"/>
                </a:solidFill>
              </a:rPr>
              <a:t> The 4 proposed screening tools ( Ogle, et al 2010) 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solidFill>
                  <a:srgbClr val="020000"/>
                </a:solidFill>
              </a:rPr>
              <a:t>Monitoring of uterine activity</a:t>
            </a:r>
          </a:p>
          <a:p>
            <a:pPr marL="342900" indent="-342900">
              <a:buAutoNum type="arabicPeriod"/>
            </a:pPr>
            <a:r>
              <a:rPr lang="en-US" sz="2800" dirty="0" err="1" smtClean="0">
                <a:solidFill>
                  <a:srgbClr val="020000"/>
                </a:solidFill>
              </a:rPr>
              <a:t>Assesment</a:t>
            </a:r>
            <a:r>
              <a:rPr lang="en-US" sz="2800" dirty="0" smtClean="0">
                <a:solidFill>
                  <a:srgbClr val="020000"/>
                </a:solidFill>
              </a:rPr>
              <a:t> of cervical length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solidFill>
                  <a:srgbClr val="020000"/>
                </a:solidFill>
              </a:rPr>
              <a:t>Measurement of fetal </a:t>
            </a:r>
            <a:r>
              <a:rPr lang="en-US" sz="2800" dirty="0" err="1" smtClean="0">
                <a:solidFill>
                  <a:srgbClr val="020000"/>
                </a:solidFill>
              </a:rPr>
              <a:t>fibronectin</a:t>
            </a:r>
            <a:endParaRPr lang="en-US" sz="2800" dirty="0" smtClean="0">
              <a:solidFill>
                <a:srgbClr val="020000"/>
              </a:solidFill>
            </a:endParaRPr>
          </a:p>
          <a:p>
            <a:pPr marL="342900" indent="-342900">
              <a:buAutoNum type="arabicPeriod"/>
            </a:pPr>
            <a:r>
              <a:rPr lang="en-US" sz="2800" dirty="0" smtClean="0">
                <a:solidFill>
                  <a:srgbClr val="020000"/>
                </a:solidFill>
              </a:rPr>
              <a:t>Presence of bacterial </a:t>
            </a:r>
            <a:r>
              <a:rPr lang="en-US" sz="2800" dirty="0" err="1" smtClean="0">
                <a:solidFill>
                  <a:srgbClr val="020000"/>
                </a:solidFill>
              </a:rPr>
              <a:t>vaginosis</a:t>
            </a:r>
            <a:r>
              <a:rPr lang="en-US" sz="2800" dirty="0" smtClean="0">
                <a:solidFill>
                  <a:srgbClr val="020000"/>
                </a:solidFill>
              </a:rPr>
              <a:t> in early pregnancy</a:t>
            </a:r>
          </a:p>
          <a:p>
            <a:pPr>
              <a:buFontTx/>
              <a:buChar char="-"/>
            </a:pPr>
            <a:endParaRPr lang="en-US" sz="2000" dirty="0" smtClean="0">
              <a:solidFill>
                <a:srgbClr val="020000"/>
              </a:solidFill>
            </a:endParaRPr>
          </a:p>
          <a:p>
            <a:pPr>
              <a:buFontTx/>
              <a:buChar char="-"/>
            </a:pPr>
            <a:endParaRPr lang="en-US" sz="2000" dirty="0">
              <a:solidFill>
                <a:srgbClr val="02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828800"/>
            <a:ext cx="8763000" cy="1354729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b="1" dirty="0"/>
              <a:t>Prevention of Preterm Delivery:</a:t>
            </a:r>
            <a:br>
              <a:rPr lang="en-US" sz="3600" b="1" dirty="0"/>
            </a:br>
            <a:r>
              <a:rPr lang="en-US" sz="2700" b="1" dirty="0"/>
              <a:t>Current challenges and Future Prospects</a:t>
            </a:r>
            <a:endParaRPr lang="en-US" sz="27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2800" y="3581400"/>
            <a:ext cx="5181600" cy="1752600"/>
          </a:xfrm>
        </p:spPr>
        <p:txBody>
          <a:bodyPr>
            <a:noAutofit/>
          </a:bodyPr>
          <a:lstStyle/>
          <a:p>
            <a:pPr algn="r">
              <a:spcBef>
                <a:spcPts val="0"/>
              </a:spcBef>
            </a:pPr>
            <a:r>
              <a:rPr lang="en-US" sz="2800" b="1" dirty="0" smtClean="0">
                <a:solidFill>
                  <a:srgbClr val="020000"/>
                </a:solidFill>
              </a:rPr>
              <a:t>Muhammad </a:t>
            </a:r>
            <a:r>
              <a:rPr lang="en-US" sz="2800" b="1" dirty="0" err="1" smtClean="0">
                <a:solidFill>
                  <a:srgbClr val="020000"/>
                </a:solidFill>
              </a:rPr>
              <a:t>Alamsyah</a:t>
            </a:r>
            <a:r>
              <a:rPr lang="en-US" sz="2800" b="1" dirty="0" smtClean="0">
                <a:solidFill>
                  <a:srgbClr val="020000"/>
                </a:solidFill>
              </a:rPr>
              <a:t> Aziz</a:t>
            </a:r>
            <a:endParaRPr lang="en-US" sz="2800" b="1" dirty="0" smtClean="0">
              <a:solidFill>
                <a:srgbClr val="020000"/>
              </a:solidFill>
            </a:endParaRPr>
          </a:p>
          <a:p>
            <a:pPr algn="r">
              <a:spcBef>
                <a:spcPts val="0"/>
              </a:spcBef>
            </a:pPr>
            <a:r>
              <a:rPr lang="en-US" sz="1800" b="1" dirty="0" smtClean="0">
                <a:solidFill>
                  <a:srgbClr val="020000"/>
                </a:solidFill>
              </a:rPr>
              <a:t>Maternal Fetal Medicine</a:t>
            </a:r>
            <a:r>
              <a:rPr lang="id-ID" sz="1800" b="1" dirty="0" smtClean="0">
                <a:solidFill>
                  <a:srgbClr val="020000"/>
                </a:solidFill>
              </a:rPr>
              <a:t> Division </a:t>
            </a:r>
          </a:p>
          <a:p>
            <a:pPr algn="r">
              <a:spcBef>
                <a:spcPts val="0"/>
              </a:spcBef>
            </a:pPr>
            <a:r>
              <a:rPr lang="id-ID" sz="1800" b="1" dirty="0" smtClean="0">
                <a:solidFill>
                  <a:srgbClr val="020000"/>
                </a:solidFill>
              </a:rPr>
              <a:t>Obstetric and </a:t>
            </a:r>
            <a:r>
              <a:rPr lang="id-ID" sz="1800" b="1" dirty="0" smtClean="0">
                <a:solidFill>
                  <a:srgbClr val="020000"/>
                </a:solidFill>
              </a:rPr>
              <a:t>Gynecologyc </a:t>
            </a:r>
            <a:r>
              <a:rPr lang="id-ID" sz="1800" b="1" dirty="0" smtClean="0">
                <a:solidFill>
                  <a:srgbClr val="020000"/>
                </a:solidFill>
              </a:rPr>
              <a:t>Department</a:t>
            </a:r>
            <a:r>
              <a:rPr lang="en-US" sz="1800" b="1" dirty="0" smtClean="0">
                <a:solidFill>
                  <a:srgbClr val="020000"/>
                </a:solidFill>
              </a:rPr>
              <a:t> </a:t>
            </a:r>
          </a:p>
          <a:p>
            <a:pPr algn="r">
              <a:spcBef>
                <a:spcPts val="0"/>
              </a:spcBef>
            </a:pPr>
            <a:r>
              <a:rPr lang="en-US" sz="1800" b="1" dirty="0" smtClean="0">
                <a:solidFill>
                  <a:srgbClr val="020000"/>
                </a:solidFill>
              </a:rPr>
              <a:t>Faculty of Medicine</a:t>
            </a:r>
            <a:r>
              <a:rPr lang="id-ID" sz="1800" b="1" dirty="0" smtClean="0">
                <a:solidFill>
                  <a:srgbClr val="020000"/>
                </a:solidFill>
              </a:rPr>
              <a:t> </a:t>
            </a:r>
            <a:r>
              <a:rPr lang="id-ID" sz="1800" b="1" dirty="0" smtClean="0">
                <a:solidFill>
                  <a:srgbClr val="020000"/>
                </a:solidFill>
              </a:rPr>
              <a:t>Padjadjaran </a:t>
            </a:r>
            <a:r>
              <a:rPr lang="id-ID" sz="1800" b="1" dirty="0" smtClean="0">
                <a:solidFill>
                  <a:srgbClr val="020000"/>
                </a:solidFill>
              </a:rPr>
              <a:t>University</a:t>
            </a:r>
          </a:p>
          <a:p>
            <a:pPr algn="r">
              <a:spcBef>
                <a:spcPts val="0"/>
              </a:spcBef>
            </a:pPr>
            <a:r>
              <a:rPr lang="en-US" sz="1800" b="1" dirty="0" err="1" smtClean="0">
                <a:solidFill>
                  <a:srgbClr val="020000"/>
                </a:solidFill>
              </a:rPr>
              <a:t>Hasan</a:t>
            </a:r>
            <a:r>
              <a:rPr lang="en-US" sz="1800" b="1" dirty="0" smtClean="0">
                <a:solidFill>
                  <a:srgbClr val="020000"/>
                </a:solidFill>
              </a:rPr>
              <a:t> </a:t>
            </a:r>
            <a:r>
              <a:rPr lang="en-US" sz="1800" b="1" dirty="0" err="1" smtClean="0">
                <a:solidFill>
                  <a:srgbClr val="020000"/>
                </a:solidFill>
              </a:rPr>
              <a:t>Sadikin</a:t>
            </a:r>
            <a:r>
              <a:rPr lang="id-ID" sz="1800" b="1" dirty="0" smtClean="0">
                <a:solidFill>
                  <a:srgbClr val="020000"/>
                </a:solidFill>
              </a:rPr>
              <a:t> </a:t>
            </a:r>
            <a:r>
              <a:rPr lang="id-ID" sz="1800" b="1" dirty="0" smtClean="0">
                <a:solidFill>
                  <a:srgbClr val="020000"/>
                </a:solidFill>
              </a:rPr>
              <a:t>General </a:t>
            </a:r>
            <a:r>
              <a:rPr lang="en-US" sz="1800" b="1" dirty="0" smtClean="0">
                <a:solidFill>
                  <a:srgbClr val="020000"/>
                </a:solidFill>
              </a:rPr>
              <a:t>Hospital </a:t>
            </a:r>
            <a:r>
              <a:rPr lang="en-US" sz="1800" b="1" dirty="0" smtClean="0">
                <a:solidFill>
                  <a:srgbClr val="020000"/>
                </a:solidFill>
              </a:rPr>
              <a:t>Bandung</a:t>
            </a:r>
            <a:endParaRPr lang="id-ID" sz="1800" b="1" dirty="0" smtClean="0">
              <a:solidFill>
                <a:srgbClr val="020000"/>
              </a:solidFill>
            </a:endParaRPr>
          </a:p>
          <a:p>
            <a:pPr algn="r">
              <a:spcBef>
                <a:spcPts val="0"/>
              </a:spcBef>
            </a:pPr>
            <a:r>
              <a:rPr lang="id-ID" b="1" dirty="0" smtClean="0">
                <a:solidFill>
                  <a:srgbClr val="020000"/>
                </a:solidFill>
              </a:rPr>
              <a:t>Jawa Barat</a:t>
            </a:r>
            <a:r>
              <a:rPr lang="id-ID" sz="1800" b="1" dirty="0" smtClean="0">
                <a:solidFill>
                  <a:srgbClr val="020000"/>
                </a:solidFill>
              </a:rPr>
              <a:t> </a:t>
            </a:r>
            <a:r>
              <a:rPr lang="id-ID" sz="1800" b="1" dirty="0" smtClean="0">
                <a:solidFill>
                  <a:srgbClr val="020000"/>
                </a:solidFill>
              </a:rPr>
              <a:t>- Indonesia</a:t>
            </a:r>
            <a:endParaRPr lang="en-US" sz="1800" b="1" dirty="0">
              <a:solidFill>
                <a:srgbClr val="02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381000"/>
            <a:ext cx="8763000" cy="639762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Monitoring uterine activity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752600"/>
            <a:ext cx="9144000" cy="47244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</a:rPr>
              <a:t>Identify pregnancy at risk of PTB</a:t>
            </a:r>
          </a:p>
          <a:p>
            <a:pPr>
              <a:spcBef>
                <a:spcPts val="0"/>
              </a:spcBef>
            </a:pP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</a:rPr>
              <a:t>Method : 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</a:rPr>
              <a:t>Subjective :Educate patient palpate and record the contractions for one hour-twice daily </a:t>
            </a: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 poor </a:t>
            </a:r>
            <a:r>
              <a:rPr lang="en-US" sz="25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Sn</a:t>
            </a: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( 85% women palpating less than 50% of their contraction ), time </a:t>
            </a:r>
            <a:r>
              <a:rPr lang="en-US" sz="25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consuming,potentialy</a:t>
            </a: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increase stress.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</a:rPr>
              <a:t> Objective : </a:t>
            </a:r>
            <a:r>
              <a:rPr lang="en-US" sz="2500" dirty="0" err="1" smtClean="0">
                <a:solidFill>
                  <a:srgbClr val="020000"/>
                </a:solidFill>
                <a:latin typeface="Calibri"/>
                <a:cs typeface="Calibri"/>
              </a:rPr>
              <a:t>tocography</a:t>
            </a: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 4 contractions/hour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Daily ambulatory home uterine monitoring (</a:t>
            </a:r>
            <a:r>
              <a:rPr lang="en-US" sz="25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hgih</a:t>
            </a: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risk patients)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Depend on : mother </a:t>
            </a:r>
            <a:r>
              <a:rPr lang="en-US" sz="25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position,tension</a:t>
            </a: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on the </a:t>
            </a:r>
            <a:r>
              <a:rPr lang="en-US" sz="25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belt,skin</a:t>
            </a: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thickness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Reduce PTB 25%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en-US" sz="25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Sn</a:t>
            </a:r>
            <a:r>
              <a:rPr lang="en-US" sz="25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64% and Sp 85% </a:t>
            </a:r>
            <a:endParaRPr lang="en-US" sz="2500" dirty="0">
              <a:solidFill>
                <a:srgbClr val="02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381000"/>
            <a:ext cx="9144000" cy="639762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Cervical Screening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52400" y="1524000"/>
            <a:ext cx="8991600" cy="395128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</a:rPr>
              <a:t>Normal : </a:t>
            </a: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</a:rPr>
              <a:t>Cx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</a:rPr>
              <a:t> </a:t>
            </a: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</a:rPr>
              <a:t>eff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</a:rPr>
              <a:t> &gt; 32 weeks</a:t>
            </a:r>
          </a:p>
          <a:p>
            <a:pPr>
              <a:spcBef>
                <a:spcPts val="0"/>
              </a:spcBef>
            </a:pP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</a:rPr>
              <a:t>PTB : </a:t>
            </a: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</a:rPr>
              <a:t>Cx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</a:rPr>
              <a:t> </a:t>
            </a: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</a:rPr>
              <a:t>eff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</a:rPr>
              <a:t> 16- 24 weeks</a:t>
            </a:r>
          </a:p>
          <a:p>
            <a:pPr>
              <a:spcBef>
                <a:spcPts val="0"/>
              </a:spcBef>
            </a:pP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</a:rPr>
              <a:t>Effacement begins at internal </a:t>
            </a: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</a:rPr>
              <a:t>os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</a:rPr>
              <a:t> ( cervical shortening and funneling)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 cervical dilation of external </a:t>
            </a: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os</a:t>
            </a:r>
            <a:endParaRPr lang="en-US" sz="2600" b="1" dirty="0" smtClean="0">
              <a:solidFill>
                <a:srgbClr val="020000"/>
              </a:solidFill>
              <a:latin typeface="Calibri"/>
              <a:cs typeface="Calibri"/>
              <a:sym typeface="Wingdings" pitchFamily="2" charset="2"/>
            </a:endParaRPr>
          </a:p>
          <a:p>
            <a:pPr>
              <a:spcBef>
                <a:spcPts val="0"/>
              </a:spcBef>
            </a:pP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Assesment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of cervical length and or funneling effective screening methods to screen PTB</a:t>
            </a:r>
          </a:p>
          <a:p>
            <a:pPr>
              <a:spcBef>
                <a:spcPts val="0"/>
              </a:spcBef>
            </a:pP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Transvaginal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USG – free from </a:t>
            </a: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abominal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thickness, VU filling ,etc</a:t>
            </a:r>
          </a:p>
          <a:p>
            <a:pPr>
              <a:spcBef>
                <a:spcPts val="0"/>
              </a:spcBef>
            </a:pP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Screen (+) </a:t>
            </a: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cutt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of &lt; 2,5cm ( 24 weeks) </a:t>
            </a:r>
          </a:p>
          <a:p>
            <a:pPr>
              <a:spcBef>
                <a:spcPts val="0"/>
              </a:spcBef>
            </a:pP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Asmptomatic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High Risk = every 2 weeks , 16-30 weeks</a:t>
            </a:r>
          </a:p>
          <a:p>
            <a:pPr>
              <a:spcBef>
                <a:spcPts val="0"/>
              </a:spcBef>
            </a:pP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Asymtomatic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Low risk = no need</a:t>
            </a:r>
          </a:p>
          <a:p>
            <a:pPr>
              <a:spcBef>
                <a:spcPts val="0"/>
              </a:spcBef>
            </a:pP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Symptomatic : use </a:t>
            </a: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transvaginal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USG</a:t>
            </a:r>
          </a:p>
          <a:p>
            <a:pPr>
              <a:spcBef>
                <a:spcPts val="0"/>
              </a:spcBef>
            </a:pP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Twin pregnancy : high </a:t>
            </a:r>
            <a:r>
              <a:rPr lang="en-US" sz="2600" b="1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rsik</a:t>
            </a:r>
            <a:r>
              <a:rPr lang="en-US" sz="2600" b="1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to PTB</a:t>
            </a:r>
            <a:endParaRPr lang="en-US" sz="2600" b="1" dirty="0" smtClean="0">
              <a:solidFill>
                <a:srgbClr val="020000"/>
              </a:solidFill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600" b="1" dirty="0">
              <a:solidFill>
                <a:srgbClr val="02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0"/>
            <a:ext cx="9144000" cy="944562"/>
          </a:xfrm>
        </p:spPr>
        <p:txBody>
          <a:bodyPr>
            <a:noAutofit/>
          </a:bodyPr>
          <a:lstStyle/>
          <a:p>
            <a:pPr lvl="0"/>
            <a:r>
              <a:rPr lang="en-US" sz="3200" dirty="0" err="1" smtClean="0">
                <a:solidFill>
                  <a:schemeClr val="tx1"/>
                </a:solidFill>
              </a:rPr>
              <a:t>Cervicovaginal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Ffn</a:t>
            </a:r>
            <a:r>
              <a:rPr lang="id-ID" sz="3200" dirty="0" smtClean="0">
                <a:solidFill>
                  <a:schemeClr val="tx1"/>
                </a:solidFill>
              </a:rPr>
              <a:t> &amp; </a:t>
            </a:r>
            <a:r>
              <a:rPr lang="en-US" sz="3200" dirty="0" smtClean="0">
                <a:solidFill>
                  <a:schemeClr val="tx1"/>
                </a:solidFill>
              </a:rPr>
              <a:t>Bacterial </a:t>
            </a:r>
            <a:r>
              <a:rPr lang="en-US" sz="3200" dirty="0" err="1" smtClean="0">
                <a:solidFill>
                  <a:schemeClr val="tx1"/>
                </a:solidFill>
              </a:rPr>
              <a:t>Vaginosis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id-ID" sz="3200" dirty="0" smtClean="0">
                <a:solidFill>
                  <a:schemeClr val="tx1"/>
                </a:solidFill>
              </a:rPr>
              <a:t>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676400"/>
            <a:ext cx="8839200" cy="4495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dirty="0" err="1" smtClean="0">
                <a:solidFill>
                  <a:srgbClr val="020000"/>
                </a:solidFill>
                <a:latin typeface="Calibri"/>
                <a:cs typeface="Calibri"/>
              </a:rPr>
              <a:t>Ffn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</a:rPr>
              <a:t>= glycoprotein in </a:t>
            </a:r>
            <a:r>
              <a:rPr lang="en-US" sz="2800" dirty="0" err="1" smtClean="0">
                <a:solidFill>
                  <a:srgbClr val="020000"/>
                </a:solidFill>
                <a:latin typeface="Calibri"/>
                <a:cs typeface="Calibri"/>
              </a:rPr>
              <a:t>AF,placental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</a:rPr>
              <a:t> tissue and </a:t>
            </a:r>
            <a:r>
              <a:rPr lang="en-US" sz="2800" dirty="0" err="1" smtClean="0">
                <a:solidFill>
                  <a:srgbClr val="020000"/>
                </a:solidFill>
                <a:latin typeface="Calibri"/>
                <a:cs typeface="Calibri"/>
              </a:rPr>
              <a:t>decidua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</a:rPr>
              <a:t> </a:t>
            </a:r>
            <a:r>
              <a:rPr lang="en-US" sz="2800" dirty="0" err="1" smtClean="0">
                <a:solidFill>
                  <a:srgbClr val="020000"/>
                </a:solidFill>
                <a:latin typeface="Calibri"/>
                <a:cs typeface="Calibri"/>
              </a:rPr>
              <a:t>basalis</a:t>
            </a:r>
            <a:endParaRPr lang="en-US" sz="2800" dirty="0" smtClean="0">
              <a:solidFill>
                <a:srgbClr val="020000"/>
              </a:solidFill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</a:rPr>
              <a:t>Role in </a:t>
            </a:r>
            <a:r>
              <a:rPr lang="en-US" sz="2800" dirty="0" err="1" smtClean="0">
                <a:solidFill>
                  <a:srgbClr val="020000"/>
                </a:solidFill>
                <a:latin typeface="Calibri"/>
                <a:cs typeface="Calibri"/>
              </a:rPr>
              <a:t>implantaion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</a:rPr>
              <a:t> and placental-uterine attachment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 normal in 16-18 weeks  and &gt; 37 weeks</a:t>
            </a:r>
          </a:p>
          <a:p>
            <a:pPr>
              <a:spcBef>
                <a:spcPts val="0"/>
              </a:spcBef>
            </a:pP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Abnormal : </a:t>
            </a:r>
            <a:r>
              <a:rPr lang="en-US" sz="28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Ffn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(+) in  22-37 weeks if found in </a:t>
            </a:r>
            <a:r>
              <a:rPr lang="en-US" sz="28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cervicavaginal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secretions sign of </a:t>
            </a:r>
            <a:r>
              <a:rPr lang="en-US" sz="28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chorio-decidual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interface disruptions.</a:t>
            </a:r>
          </a:p>
          <a:p>
            <a:pPr>
              <a:spcBef>
                <a:spcPts val="0"/>
              </a:spcBef>
            </a:pP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Likelihood ratio &gt; 5 x for PTB in 7-10 days of testing  ( </a:t>
            </a:r>
            <a:r>
              <a:rPr lang="en-US" sz="28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sn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70%,Sp 92%) </a:t>
            </a:r>
          </a:p>
          <a:p>
            <a:pPr>
              <a:spcBef>
                <a:spcPts val="0"/>
              </a:spcBef>
            </a:pP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Combination Cervical Length + </a:t>
            </a:r>
            <a:r>
              <a:rPr lang="en-US" sz="28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Ffn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 </a:t>
            </a:r>
            <a:r>
              <a:rPr lang="en-US" sz="2800" dirty="0" err="1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Sn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 89%</a:t>
            </a:r>
            <a:r>
              <a:rPr lang="en-US" sz="2800" dirty="0" smtClean="0">
                <a:solidFill>
                  <a:srgbClr val="020000"/>
                </a:solidFill>
                <a:latin typeface="Calibri"/>
                <a:cs typeface="Calibri"/>
                <a:sym typeface="Wingdings" pitchFamily="2" charset="2"/>
              </a:rPr>
              <a:t>.</a:t>
            </a:r>
            <a:endParaRPr lang="en-US" sz="2800" dirty="0" smtClean="0">
              <a:solidFill>
                <a:srgbClr val="020000"/>
              </a:solidFill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800" dirty="0">
              <a:solidFill>
                <a:srgbClr val="020000"/>
              </a:solidFill>
              <a:latin typeface="Calibri"/>
              <a:cs typeface="Calibri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800600" y="381000"/>
            <a:ext cx="4041775" cy="639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t="35120" b="2745"/>
          <a:stretch>
            <a:fillRect/>
          </a:stretch>
        </p:blipFill>
        <p:spPr bwMode="auto">
          <a:xfrm>
            <a:off x="0" y="1676400"/>
            <a:ext cx="9144000" cy="5181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10499" r="12339" b="65857"/>
          <a:stretch>
            <a:fillRect/>
          </a:stretch>
        </p:blipFill>
        <p:spPr bwMode="auto">
          <a:xfrm>
            <a:off x="0" y="76200"/>
            <a:ext cx="91440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07474"/>
            <a:ext cx="8305800" cy="3712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648200"/>
            <a:ext cx="8534400" cy="190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2918" y="76200"/>
            <a:ext cx="8252132" cy="52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228600"/>
            <a:ext cx="435428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531" y="2286000"/>
            <a:ext cx="8220270" cy="2237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724400"/>
            <a:ext cx="8229600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7526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020000"/>
                </a:solidFill>
              </a:rPr>
              <a:t>THE IMPORTANCE OF RISK IDENTIFICATION </a:t>
            </a:r>
            <a:r>
              <a:rPr lang="en-US" sz="2800" i="1" dirty="0" smtClean="0">
                <a:solidFill>
                  <a:srgbClr val="020000"/>
                </a:solidFill>
                <a:sym typeface="Wingdings" pitchFamily="2" charset="2"/>
              </a:rPr>
              <a:t> REDUCING PTB</a:t>
            </a:r>
          </a:p>
          <a:p>
            <a:pPr algn="ctr"/>
            <a:r>
              <a:rPr lang="en-US" sz="2800" i="1" dirty="0" smtClean="0">
                <a:solidFill>
                  <a:srgbClr val="020000"/>
                </a:solidFill>
                <a:sym typeface="Wingdings" pitchFamily="2" charset="2"/>
              </a:rPr>
              <a:t>FOCUSED  ANC  SHOULD BE IMPLEMENTED INSTEAD OF TRADITIONAL ANC</a:t>
            </a:r>
          </a:p>
          <a:p>
            <a:pPr algn="ctr"/>
            <a:r>
              <a:rPr lang="en-US" sz="2800" i="1" dirty="0" smtClean="0">
                <a:solidFill>
                  <a:srgbClr val="020000"/>
                </a:solidFill>
                <a:sym typeface="Wingdings" pitchFamily="2" charset="2"/>
              </a:rPr>
              <a:t>REFERRAL SYSTEM SHOULD BE DEVELOPED REDUCE MORBIDITY AND MORTALITY </a:t>
            </a:r>
            <a:endParaRPr lang="en-US" sz="2800" i="1" dirty="0">
              <a:solidFill>
                <a:srgbClr val="02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28800" y="609600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333333"/>
                </a:solidFill>
              </a:rPr>
              <a:t>CONCLUSION</a:t>
            </a:r>
            <a:endParaRPr lang="en-US" sz="2800" b="1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1244" y="2967335"/>
            <a:ext cx="5391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solidFill>
                  <a:srgbClr val="02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TERIMAKASIH</a:t>
            </a:r>
            <a:endParaRPr lang="en-US" sz="5400" b="1" cap="none" spc="0" dirty="0">
              <a:ln w="11430"/>
              <a:solidFill>
                <a:srgbClr val="02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2570"/>
            <a:ext cx="7449456" cy="11430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rgbClr val="00B0F0"/>
                </a:solidFill>
              </a:rPr>
              <a:t>INTRODUCTION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8763000" cy="4373563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Preterm birth is one of the most significant contributor to neonatal morbidity and mortality(Tepper,2012)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Preterm Birth (PTB) : &lt; 37 weeks or 259 days</a:t>
            </a:r>
          </a:p>
          <a:p>
            <a:r>
              <a:rPr lang="en-US" b="1" dirty="0" err="1" smtClean="0">
                <a:solidFill>
                  <a:schemeClr val="bg1"/>
                </a:solidFill>
                <a:sym typeface="Wingdings" pitchFamily="2" charset="2"/>
              </a:rPr>
              <a:t>Globaly</a:t>
            </a:r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, 28% of 4 million annual </a:t>
            </a:r>
            <a:r>
              <a:rPr lang="en-US" b="1" dirty="0" err="1" smtClean="0">
                <a:solidFill>
                  <a:schemeClr val="bg1"/>
                </a:solidFill>
                <a:sym typeface="Wingdings" pitchFamily="2" charset="2"/>
              </a:rPr>
              <a:t>neontal</a:t>
            </a:r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 death are directly attributable to PTB </a:t>
            </a:r>
          </a:p>
          <a:p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99 % in developing country</a:t>
            </a:r>
          </a:p>
          <a:p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Incidence : 9-10% to 15 million babies </a:t>
            </a:r>
            <a:r>
              <a:rPr lang="en-US" b="1" dirty="0" err="1" smtClean="0">
                <a:solidFill>
                  <a:schemeClr val="bg1"/>
                </a:solidFill>
                <a:sym typeface="Wingdings" pitchFamily="2" charset="2"/>
              </a:rPr>
              <a:t>delievered</a:t>
            </a:r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 (Requiejo,2010)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MDGs 4 : require focused </a:t>
            </a:r>
            <a:r>
              <a:rPr lang="en-US" b="1" dirty="0" err="1" smtClean="0">
                <a:solidFill>
                  <a:schemeClr val="bg1"/>
                </a:solidFill>
              </a:rPr>
              <a:t>anttention</a:t>
            </a:r>
            <a:r>
              <a:rPr lang="en-US" b="1" dirty="0" smtClean="0">
                <a:solidFill>
                  <a:schemeClr val="bg1"/>
                </a:solidFill>
              </a:rPr>
              <a:t> on PTB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878" t="2817" r="5998" b="1408"/>
          <a:stretch>
            <a:fillRect/>
          </a:stretch>
        </p:blipFill>
        <p:spPr bwMode="auto">
          <a:xfrm>
            <a:off x="228600" y="1676400"/>
            <a:ext cx="8686800" cy="495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7200" y="72570"/>
            <a:ext cx="8153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b="1" dirty="0" smtClean="0">
                <a:solidFill>
                  <a:srgbClr val="333333"/>
                </a:solidFill>
              </a:rPr>
              <a:t>Overview of Definitions for preterm and </a:t>
            </a:r>
          </a:p>
          <a:p>
            <a:pPr algn="r"/>
            <a:r>
              <a:rPr lang="id-ID" sz="2800" b="1" dirty="0" smtClean="0">
                <a:solidFill>
                  <a:srgbClr val="333333"/>
                </a:solidFill>
              </a:rPr>
              <a:t>Related Pregnancy Outcomes</a:t>
            </a:r>
          </a:p>
          <a:p>
            <a:pPr algn="r"/>
            <a:r>
              <a:rPr lang="id-ID" sz="1400" i="1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Blencowe et al. Reproductive Health 2013, 10(Suppl 1):S2</a:t>
            </a:r>
            <a:endParaRPr lang="en-US" sz="2800" i="1" dirty="0">
              <a:solidFill>
                <a:srgbClr val="3333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r="5505"/>
          <a:stretch>
            <a:fillRect/>
          </a:stretch>
        </p:blipFill>
        <p:spPr bwMode="auto">
          <a:xfrm>
            <a:off x="0" y="1752601"/>
            <a:ext cx="9120200" cy="41991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55" t="11745" r="14894" b="23660"/>
          <a:stretch>
            <a:fillRect/>
          </a:stretch>
        </p:blipFill>
        <p:spPr bwMode="auto">
          <a:xfrm>
            <a:off x="5943600" y="228600"/>
            <a:ext cx="2895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542" t="2381" r="8475" b="3571"/>
          <a:stretch>
            <a:fillRect/>
          </a:stretch>
        </p:blipFill>
        <p:spPr bwMode="auto">
          <a:xfrm>
            <a:off x="1676400" y="79248"/>
            <a:ext cx="5212556" cy="66720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Oval 2"/>
          <p:cNvSpPr/>
          <p:nvPr/>
        </p:nvSpPr>
        <p:spPr>
          <a:xfrm rot="411411">
            <a:off x="5805853" y="4706244"/>
            <a:ext cx="990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Oval 3"/>
          <p:cNvSpPr/>
          <p:nvPr/>
        </p:nvSpPr>
        <p:spPr>
          <a:xfrm rot="411411">
            <a:off x="5955914" y="1039378"/>
            <a:ext cx="832465" cy="2561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7692" t="5882" r="4808" b="4412"/>
          <a:stretch>
            <a:fillRect/>
          </a:stretch>
        </p:blipFill>
        <p:spPr bwMode="auto">
          <a:xfrm>
            <a:off x="609600" y="1292887"/>
            <a:ext cx="8001000" cy="5363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600200" y="381000"/>
            <a:ext cx="716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333333"/>
                </a:solidFill>
              </a:rPr>
              <a:t>Causes of </a:t>
            </a:r>
            <a:r>
              <a:rPr lang="id-ID" sz="2800" b="1" dirty="0" smtClean="0">
                <a:solidFill>
                  <a:srgbClr val="333333"/>
                </a:solidFill>
              </a:rPr>
              <a:t>N</a:t>
            </a:r>
            <a:r>
              <a:rPr lang="en-US" sz="2800" b="1" dirty="0" err="1" smtClean="0">
                <a:solidFill>
                  <a:srgbClr val="333333"/>
                </a:solidFill>
              </a:rPr>
              <a:t>eonatal</a:t>
            </a:r>
            <a:r>
              <a:rPr lang="en-US" sz="2800" b="1" dirty="0" smtClean="0">
                <a:solidFill>
                  <a:srgbClr val="333333"/>
                </a:solidFill>
              </a:rPr>
              <a:t> </a:t>
            </a:r>
            <a:r>
              <a:rPr lang="id-ID" sz="2800" b="1" dirty="0" smtClean="0">
                <a:solidFill>
                  <a:srgbClr val="333333"/>
                </a:solidFill>
              </a:rPr>
              <a:t>D</a:t>
            </a:r>
            <a:r>
              <a:rPr lang="en-US" sz="2800" b="1" dirty="0" err="1" smtClean="0">
                <a:solidFill>
                  <a:srgbClr val="333333"/>
                </a:solidFill>
              </a:rPr>
              <a:t>eath</a:t>
            </a:r>
            <a:r>
              <a:rPr lang="en-US" sz="2800" b="1" dirty="0" smtClean="0">
                <a:solidFill>
                  <a:srgbClr val="333333"/>
                </a:solidFill>
              </a:rPr>
              <a:t> in </a:t>
            </a:r>
            <a:r>
              <a:rPr lang="id-ID" sz="2800" b="1" dirty="0" smtClean="0">
                <a:solidFill>
                  <a:srgbClr val="333333"/>
                </a:solidFill>
              </a:rPr>
              <a:t>T</a:t>
            </a:r>
            <a:r>
              <a:rPr lang="en-US" sz="2800" b="1" dirty="0" smtClean="0">
                <a:solidFill>
                  <a:srgbClr val="333333"/>
                </a:solidFill>
              </a:rPr>
              <a:t>he </a:t>
            </a:r>
            <a:r>
              <a:rPr lang="id-ID" sz="2800" b="1" dirty="0" smtClean="0">
                <a:solidFill>
                  <a:srgbClr val="333333"/>
                </a:solidFill>
              </a:rPr>
              <a:t>W</a:t>
            </a:r>
            <a:r>
              <a:rPr lang="en-US" sz="2800" b="1" dirty="0" err="1" smtClean="0">
                <a:solidFill>
                  <a:srgbClr val="333333"/>
                </a:solidFill>
              </a:rPr>
              <a:t>orld</a:t>
            </a:r>
            <a:endParaRPr lang="id-ID" sz="2800" b="1" dirty="0" smtClean="0">
              <a:solidFill>
                <a:srgbClr val="333333"/>
              </a:solidFill>
            </a:endParaRPr>
          </a:p>
          <a:p>
            <a:pPr algn="r"/>
            <a:r>
              <a:rPr lang="id-ID" sz="1400" i="1" dirty="0" smtClean="0">
                <a:solidFill>
                  <a:srgbClr val="333333"/>
                </a:solidFill>
                <a:latin typeface="Times New Roman" pitchFamily="18" charset="0"/>
                <a:cs typeface="Times New Roman" pitchFamily="18" charset="0"/>
              </a:rPr>
              <a:t>Blencowe et al. Reproductive Health 2013, 10(Suppl 1):S2</a:t>
            </a:r>
            <a:endParaRPr lang="en-US" sz="2800" i="1" dirty="0">
              <a:solidFill>
                <a:srgbClr val="333333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recedent">
  <a:themeElements>
    <a:clrScheme name="Precedent">
      <a:dk1>
        <a:srgbClr val="921F07"/>
      </a:dk1>
      <a:lt1>
        <a:sysClr val="window" lastClr="FFFFFF"/>
      </a:lt1>
      <a:dk2>
        <a:srgbClr val="333333"/>
      </a:dk2>
      <a:lt2>
        <a:srgbClr val="E5E5D3"/>
      </a:lt2>
      <a:accent1>
        <a:srgbClr val="993232"/>
      </a:accent1>
      <a:accent2>
        <a:srgbClr val="9B6C34"/>
      </a:accent2>
      <a:accent3>
        <a:srgbClr val="736C5D"/>
      </a:accent3>
      <a:accent4>
        <a:srgbClr val="C9972B"/>
      </a:accent4>
      <a:accent5>
        <a:srgbClr val="C95F2B"/>
      </a:accent5>
      <a:accent6>
        <a:srgbClr val="8F7A05"/>
      </a:accent6>
      <a:hlink>
        <a:srgbClr val="933926"/>
      </a:hlink>
      <a:folHlink>
        <a:srgbClr val="916019"/>
      </a:folHlink>
    </a:clrScheme>
    <a:fontScheme name="Precedent">
      <a:majorFont>
        <a:latin typeface="Perpetua Titling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Preceden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tint val="100000"/>
                <a:shade val="30000"/>
                <a:satMod val="135000"/>
              </a:schemeClr>
            </a:gs>
          </a:gsLst>
          <a:path path="circle">
            <a:fillToRect l="70000" t="10000" b="7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5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dir="4800000" sx="103000" sy="103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3000000"/>
            </a:lightRig>
          </a:scene3d>
          <a:sp3d prstMaterial="softEdge">
            <a:bevelT w="0" h="0"/>
          </a:sp3d>
        </a:effectStyle>
        <a:effectStyle>
          <a:effectLst>
            <a:innerShdw blurRad="127000" dist="38100" dir="13200000">
              <a:srgbClr val="000000">
                <a:alpha val="75000"/>
              </a:srgbClr>
            </a:innerShdw>
            <a:outerShdw blurRad="38100" dist="12700" dir="1800000" sx="101000" sy="101000" rotWithShape="0">
              <a:srgbClr val="000000">
                <a:alpha val="40000"/>
              </a:srgbClr>
            </a:outerShdw>
            <a:reflection blurRad="127000" stA="25000" endPos="30000" dist="127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12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shade val="30000"/>
                <a:satMod val="150000"/>
              </a:schemeClr>
            </a:gs>
          </a:gsLst>
          <a:path path="circle">
            <a:fillToRect t="10000" r="70000" b="7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30000"/>
                <a:lumMod val="80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